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141411367" r:id="rId2"/>
    <p:sldId id="2141411385" r:id="rId3"/>
    <p:sldId id="305" r:id="rId4"/>
    <p:sldId id="2141411390" r:id="rId5"/>
    <p:sldId id="2141411391" r:id="rId6"/>
    <p:sldId id="2141411368" r:id="rId7"/>
    <p:sldId id="2141411372" r:id="rId8"/>
    <p:sldId id="2141411403" r:id="rId9"/>
    <p:sldId id="2141411396" r:id="rId10"/>
    <p:sldId id="2141411398" r:id="rId11"/>
    <p:sldId id="2141411397" r:id="rId12"/>
    <p:sldId id="2141411393" r:id="rId13"/>
    <p:sldId id="2141411400" r:id="rId14"/>
    <p:sldId id="2141411399" r:id="rId15"/>
    <p:sldId id="2141411402" r:id="rId16"/>
    <p:sldId id="2141411389" r:id="rId17"/>
    <p:sldId id="21414113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BDE85-44B4-45DB-A234-E3BA7568DF4A}" v="4" dt="2024-03-04T12:28:47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jay Rawat" userId="87c557cd-a0b6-4196-9f5f-4ca673108d9d" providerId="ADAL" clId="{28DBDE85-44B4-45DB-A234-E3BA7568DF4A}"/>
    <pc:docChg chg="modSld">
      <pc:chgData name="Vijay Rawat" userId="87c557cd-a0b6-4196-9f5f-4ca673108d9d" providerId="ADAL" clId="{28DBDE85-44B4-45DB-A234-E3BA7568DF4A}" dt="2024-03-04T12:28:47.827" v="5" actId="20577"/>
      <pc:docMkLst>
        <pc:docMk/>
      </pc:docMkLst>
      <pc:sldChg chg="modSp mod">
        <pc:chgData name="Vijay Rawat" userId="87c557cd-a0b6-4196-9f5f-4ca673108d9d" providerId="ADAL" clId="{28DBDE85-44B4-45DB-A234-E3BA7568DF4A}" dt="2024-03-04T12:28:47.827" v="5" actId="20577"/>
        <pc:sldMkLst>
          <pc:docMk/>
          <pc:sldMk cId="3935904196" sldId="2141411393"/>
        </pc:sldMkLst>
        <pc:graphicFrameChg chg="mod modGraphic">
          <ac:chgData name="Vijay Rawat" userId="87c557cd-a0b6-4196-9f5f-4ca673108d9d" providerId="ADAL" clId="{28DBDE85-44B4-45DB-A234-E3BA7568DF4A}" dt="2024-03-04T12:28:47.827" v="5" actId="20577"/>
          <ac:graphicFrameMkLst>
            <pc:docMk/>
            <pc:sldMk cId="3935904196" sldId="2141411393"/>
            <ac:graphicFrameMk id="3" creationId="{94B1FF4C-EF06-F32A-384D-A5BFB8596A6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0262D-C17A-4C49-ACD1-8273EB529B58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4BF9D-8D6A-4EDB-9BA8-0E24C80B11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91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58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103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016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765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108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826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29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E9B9F1-7DCF-4CFE-AAFB-49F5C53767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503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16" name="Freeform 56">
            <a:extLst>
              <a:ext uri="{FF2B5EF4-FFF2-40B4-BE49-F238E27FC236}">
                <a16:creationId xmlns:a16="http://schemas.microsoft.com/office/drawing/2014/main" id="{13A7AC18-CF42-4EC5-8D40-441EAE30A06C}"/>
              </a:ext>
            </a:extLst>
          </p:cNvPr>
          <p:cNvSpPr/>
          <p:nvPr userDrawn="1"/>
        </p:nvSpPr>
        <p:spPr>
          <a:xfrm>
            <a:off x="497856" y="795662"/>
            <a:ext cx="4927845" cy="3581484"/>
          </a:xfrm>
          <a:custGeom>
            <a:avLst/>
            <a:gdLst>
              <a:gd name="connsiteX0" fmla="*/ 4238387 w 4257675"/>
              <a:gd name="connsiteY0" fmla="*/ 0 h 3092804"/>
              <a:gd name="connsiteX1" fmla="*/ 4257675 w 4257675"/>
              <a:gd name="connsiteY1" fmla="*/ 0 h 3092804"/>
              <a:gd name="connsiteX2" fmla="*/ 4257675 w 4257675"/>
              <a:gd name="connsiteY2" fmla="*/ 3092804 h 3092804"/>
              <a:gd name="connsiteX3" fmla="*/ 0 w 4257675"/>
              <a:gd name="connsiteY3" fmla="*/ 3092804 h 3092804"/>
              <a:gd name="connsiteX4" fmla="*/ 0 w 4257675"/>
              <a:gd name="connsiteY4" fmla="*/ 747342 h 309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7675" h="3092804">
                <a:moveTo>
                  <a:pt x="4238387" y="0"/>
                </a:moveTo>
                <a:lnTo>
                  <a:pt x="4257675" y="0"/>
                </a:lnTo>
                <a:lnTo>
                  <a:pt x="4257675" y="3092804"/>
                </a:lnTo>
                <a:lnTo>
                  <a:pt x="0" y="3092804"/>
                </a:lnTo>
                <a:lnTo>
                  <a:pt x="0" y="747342"/>
                </a:lnTo>
                <a:close/>
              </a:path>
            </a:pathLst>
          </a:cu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75100" y="1954221"/>
            <a:ext cx="4326679" cy="979702"/>
          </a:xfrm>
        </p:spPr>
        <p:txBody>
          <a:bodyPr/>
          <a:lstStyle>
            <a:lvl1pPr>
              <a:defRPr sz="2999" b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775100" y="3046159"/>
            <a:ext cx="4326679" cy="1046323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1199"/>
              </a:spcAft>
              <a:buNone/>
              <a:defRPr sz="1999">
                <a:solidFill>
                  <a:schemeClr val="bg1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599" b="1">
                <a:solidFill>
                  <a:srgbClr val="404040"/>
                </a:solidFill>
              </a:defRPr>
            </a:lvl2pPr>
            <a:lvl3pPr marL="913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233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slide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E28D7EA5-A532-4D8B-9984-8F3D1FEA98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51378" y="2060235"/>
            <a:ext cx="5289245" cy="30255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lang="en-US" sz="2799" dirty="0" smtClean="0">
                <a:latin typeface="Georgia" panose="02040502050405020303" pitchFamily="18" charset="0"/>
              </a:defRPr>
            </a:lvl1pPr>
          </a:lstStyle>
          <a:p>
            <a:pPr marL="356438" lvl="0" indent="-356438" algn="ctr">
              <a:spcBef>
                <a:spcPts val="0"/>
              </a:spcBef>
            </a:pPr>
            <a:r>
              <a:rPr lang="en-US"/>
              <a:t>Edit Master text styles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9F9B9C3C-16F2-40B2-A460-0480520ECF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1378" y="5506678"/>
            <a:ext cx="5289245" cy="3168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lang="en-US" sz="1599" dirty="0" smtClean="0">
                <a:solidFill>
                  <a:srgbClr val="2E2E38"/>
                </a:solidFill>
                <a:latin typeface="+mn-lt"/>
              </a:defRPr>
            </a:lvl1pPr>
          </a:lstStyle>
          <a:p>
            <a:pPr marL="356438" lvl="0" indent="-356438" algn="ctr">
              <a:spcBef>
                <a:spcPts val="0"/>
              </a:spcBef>
              <a:spcAft>
                <a:spcPts val="600"/>
              </a:spcAft>
            </a:pPr>
            <a:r>
              <a:rPr lang="en-US"/>
              <a:t>Name Surname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E04541C-CC5D-4455-8271-73223AE0A8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51378" y="5818717"/>
            <a:ext cx="5289245" cy="3168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>
              <a:buNone/>
              <a:defRPr lang="en-US" sz="1599" dirty="0" smtClean="0">
                <a:solidFill>
                  <a:srgbClr val="2E2E38"/>
                </a:solidFill>
                <a:latin typeface="+mn-lt"/>
              </a:defRPr>
            </a:lvl1pPr>
          </a:lstStyle>
          <a:p>
            <a:pPr marL="356438" lvl="0" indent="-356438" algn="ctr">
              <a:spcBef>
                <a:spcPts val="0"/>
              </a:spcBef>
              <a:spcAft>
                <a:spcPts val="600"/>
              </a:spcAft>
            </a:pPr>
            <a:r>
              <a:rPr lang="en-US"/>
              <a:t>Job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FBD672D3-B116-471A-8511-D80D5D920D93}"/>
              </a:ext>
            </a:extLst>
          </p:cNvPr>
          <p:cNvSpPr txBox="1">
            <a:spLocks/>
          </p:cNvSpPr>
          <p:nvPr userDrawn="1"/>
        </p:nvSpPr>
        <p:spPr>
          <a:xfrm>
            <a:off x="4927415" y="979788"/>
            <a:ext cx="2337171" cy="882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56616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1194">
                <a:solidFill>
                  <a:schemeClr val="tx2"/>
                </a:solidFill>
                <a:latin typeface="Georgia" panose="02040502050405020303" pitchFamily="18" charset="0"/>
              </a:rPr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274539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28F8CDB-776D-4811-AE2C-217236ECDE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23938" y="0"/>
            <a:ext cx="5968062" cy="6858000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6E96BA-E9E4-496B-8CA5-6DA27B8AD7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900" y="2578743"/>
            <a:ext cx="4535597" cy="10557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99"/>
            </a:lvl1pPr>
          </a:lstStyle>
          <a:p>
            <a:pPr lvl="0"/>
            <a:r>
              <a:rPr lang="en-IN"/>
              <a:t>Chapter Title</a:t>
            </a:r>
          </a:p>
          <a:p>
            <a:pPr lvl="0"/>
            <a:r>
              <a:rPr lang="en-IN"/>
              <a:t>EY Interstate Light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173C8A3-BA2F-497B-A214-45B02D73AF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6900" y="3840384"/>
            <a:ext cx="4535597" cy="10557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99"/>
            </a:lvl1pPr>
          </a:lstStyle>
          <a:p>
            <a:pPr lvl="0"/>
            <a:r>
              <a:rPr lang="en-IN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093365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95A2BE92-ABF7-4A82-BC35-00F28F500FE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137921"/>
            <a:ext cx="4954924" cy="426745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DA81FCAA-64D2-4A9C-B16E-9C4E3BB431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9748" y="3813288"/>
            <a:ext cx="3087667" cy="1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Name Surname</a:t>
            </a:r>
            <a:endParaRPr lang="en-GB"/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03CDC117-35F2-47B2-85B2-29CB8EE7E0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29748" y="4055931"/>
            <a:ext cx="3087667" cy="1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Job Title to go here</a:t>
            </a:r>
            <a:endParaRPr lang="en-GB"/>
          </a:p>
        </p:txBody>
      </p:sp>
      <p:sp>
        <p:nvSpPr>
          <p:cNvPr id="14" name="Picture Placeholder 19">
            <a:extLst>
              <a:ext uri="{FF2B5EF4-FFF2-40B4-BE49-F238E27FC236}">
                <a16:creationId xmlns:a16="http://schemas.microsoft.com/office/drawing/2014/main" id="{00A15EA9-2372-4E06-83C2-1E13AB1FA6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19820" y="3578084"/>
            <a:ext cx="778554" cy="778959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B83DAE-9FEB-4E9C-85BA-A34BD23927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19821" y="1137921"/>
            <a:ext cx="5462580" cy="3738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Key Takeaways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C1ABE303-7041-4312-AD03-0E872AEF99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19821" y="1635009"/>
            <a:ext cx="5462580" cy="16115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99"/>
            </a:lvl1pPr>
          </a:lstStyle>
          <a:p>
            <a:pPr lvl="0"/>
            <a:r>
              <a:rPr lang="en-US"/>
              <a:t>Content EY Interstate Light, 16pt, Lorem ipsum dolor, 12pt, </a:t>
            </a:r>
            <a:r>
              <a:rPr lang="en-US" err="1"/>
              <a:t>Utinam</a:t>
            </a:r>
            <a:r>
              <a:rPr lang="en-US"/>
              <a:t> </a:t>
            </a:r>
            <a:r>
              <a:rPr lang="en-US" err="1"/>
              <a:t>nonumy</a:t>
            </a:r>
            <a:r>
              <a:rPr lang="en-US"/>
              <a:t> </a:t>
            </a:r>
            <a:r>
              <a:rPr lang="en-US" err="1"/>
              <a:t>abhorreant</a:t>
            </a:r>
            <a:r>
              <a:rPr lang="en-US"/>
              <a:t> </a:t>
            </a:r>
            <a:r>
              <a:rPr lang="en-US" err="1"/>
              <a:t>sead</a:t>
            </a:r>
            <a:r>
              <a:rPr lang="en-US"/>
              <a:t>. </a:t>
            </a:r>
            <a:r>
              <a:rPr lang="en-US" err="1"/>
              <a:t>Putant</a:t>
            </a:r>
            <a:r>
              <a:rPr lang="en-US"/>
              <a:t> </a:t>
            </a:r>
            <a:r>
              <a:rPr lang="en-US" err="1"/>
              <a:t>probatus</a:t>
            </a:r>
            <a:r>
              <a:rPr lang="en-US"/>
              <a:t> id vis, ad his </a:t>
            </a:r>
            <a:r>
              <a:rPr lang="en-US" err="1"/>
              <a:t>meis</a:t>
            </a:r>
            <a:r>
              <a:rPr lang="en-US"/>
              <a:t> </a:t>
            </a:r>
            <a:r>
              <a:rPr lang="en-US" err="1"/>
              <a:t>habemus</a:t>
            </a:r>
            <a:r>
              <a:rPr lang="en-US"/>
              <a:t> </a:t>
            </a:r>
            <a:r>
              <a:rPr lang="en-US" err="1"/>
              <a:t>repudiare</a:t>
            </a:r>
            <a:r>
              <a:rPr lang="en-US"/>
              <a:t>, has an </a:t>
            </a:r>
            <a:r>
              <a:rPr lang="en-US" err="1"/>
              <a:t>pericula</a:t>
            </a:r>
            <a:r>
              <a:rPr lang="en-US"/>
              <a:t> </a:t>
            </a:r>
            <a:r>
              <a:rPr lang="en-US" err="1"/>
              <a:t>tractatos</a:t>
            </a:r>
            <a:r>
              <a:rPr lang="en-US"/>
              <a:t>.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debitis</a:t>
            </a:r>
            <a:r>
              <a:rPr lang="en-US"/>
              <a:t> </a:t>
            </a:r>
            <a:r>
              <a:rPr lang="en-US" err="1"/>
              <a:t>dissentias</a:t>
            </a:r>
            <a:r>
              <a:rPr lang="en-US"/>
              <a:t> ad. </a:t>
            </a:r>
            <a:r>
              <a:rPr lang="en-US" err="1"/>
              <a:t>Patrioque</a:t>
            </a:r>
            <a:r>
              <a:rPr lang="en-US"/>
              <a:t> </a:t>
            </a:r>
            <a:r>
              <a:rPr lang="en-US" err="1"/>
              <a:t>voluptatum</a:t>
            </a:r>
            <a:r>
              <a:rPr lang="en-US"/>
              <a:t> </a:t>
            </a:r>
            <a:r>
              <a:rPr lang="en-US" err="1"/>
              <a:t>sed</a:t>
            </a:r>
            <a:r>
              <a:rPr lang="en-US"/>
              <a:t> ex, id </a:t>
            </a:r>
            <a:r>
              <a:rPr lang="en-US" err="1"/>
              <a:t>admodum</a:t>
            </a:r>
            <a:r>
              <a:rPr lang="en-US"/>
              <a:t>.</a:t>
            </a:r>
          </a:p>
          <a:p>
            <a:pPr lvl="0"/>
            <a:endParaRPr lang="en-US"/>
          </a:p>
        </p:txBody>
      </p:sp>
      <p:sp>
        <p:nvSpPr>
          <p:cNvPr id="20" name="Line 10">
            <a:extLst>
              <a:ext uri="{FF2B5EF4-FFF2-40B4-BE49-F238E27FC236}">
                <a16:creationId xmlns:a16="http://schemas.microsoft.com/office/drawing/2014/main" id="{B69EB865-6B86-419B-923C-F7DDC68C9C6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18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507BA1-EA97-432B-8AAE-BE8FEE624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5008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137920"/>
            <a:ext cx="8234455" cy="483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56438">
              <a:defRPr>
                <a:solidFill>
                  <a:schemeClr val="bg1"/>
                </a:solidFill>
              </a:defRPr>
            </a:lvl2pPr>
            <a:lvl3pPr marL="712875">
              <a:defRPr>
                <a:solidFill>
                  <a:schemeClr val="bg1"/>
                </a:solidFill>
              </a:defRPr>
            </a:lvl3pPr>
            <a:lvl4pPr marL="1069313">
              <a:defRPr>
                <a:solidFill>
                  <a:schemeClr val="bg1"/>
                </a:solidFill>
              </a:defRPr>
            </a:lvl4pPr>
            <a:lvl5pPr marL="1425751">
              <a:defRPr sz="1199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8D4CA674-C969-4C5C-9EA4-6D41FE961DE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3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8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97A26880-8DD7-4A78-ADAF-91ED2E744A7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31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8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137919"/>
            <a:ext cx="5384800" cy="4834800"/>
          </a:xfrm>
          <a:prstGeom prst="rect">
            <a:avLst/>
          </a:prstGeom>
        </p:spPr>
        <p:txBody>
          <a:bodyPr/>
          <a:lstStyle>
            <a:lvl1pPr>
              <a:defRPr sz="1999">
                <a:solidFill>
                  <a:schemeClr val="bg1"/>
                </a:solidFill>
              </a:defRPr>
            </a:lvl1pPr>
            <a:lvl2pPr>
              <a:defRPr sz="1799">
                <a:solidFill>
                  <a:schemeClr val="bg1"/>
                </a:solidFill>
              </a:defRPr>
            </a:lvl2pPr>
            <a:lvl3pPr>
              <a:defRPr sz="1599">
                <a:solidFill>
                  <a:schemeClr val="bg1"/>
                </a:solidFill>
              </a:defRPr>
            </a:lvl3pPr>
            <a:lvl4pPr>
              <a:defRPr sz="1399">
                <a:solidFill>
                  <a:schemeClr val="bg1"/>
                </a:solidFill>
              </a:defRPr>
            </a:lvl4pPr>
            <a:lvl5pPr>
              <a:defRPr sz="1199">
                <a:solidFill>
                  <a:schemeClr val="bg1"/>
                </a:solidFill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137919"/>
            <a:ext cx="5384800" cy="4834800"/>
          </a:xfrm>
          <a:prstGeom prst="rect">
            <a:avLst/>
          </a:prstGeom>
        </p:spPr>
        <p:txBody>
          <a:bodyPr/>
          <a:lstStyle>
            <a:lvl1pPr>
              <a:defRPr sz="1999">
                <a:solidFill>
                  <a:schemeClr val="bg1"/>
                </a:solidFill>
              </a:defRPr>
            </a:lvl1pPr>
            <a:lvl2pPr>
              <a:defRPr sz="1799">
                <a:solidFill>
                  <a:schemeClr val="bg1"/>
                </a:solidFill>
              </a:defRPr>
            </a:lvl2pPr>
            <a:lvl3pPr>
              <a:defRPr sz="1599">
                <a:solidFill>
                  <a:schemeClr val="bg1"/>
                </a:solidFill>
              </a:defRPr>
            </a:lvl3pPr>
            <a:lvl4pPr>
              <a:defRPr sz="1399">
                <a:solidFill>
                  <a:schemeClr val="bg1"/>
                </a:solidFill>
              </a:defRPr>
            </a:lvl4pPr>
            <a:lvl5pPr>
              <a:defRPr sz="1199">
                <a:solidFill>
                  <a:schemeClr val="bg1"/>
                </a:solidFill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9B070B28-7AAC-47E5-9EB5-96B8B8B8805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63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329" y="1869441"/>
            <a:ext cx="5390400" cy="4256075"/>
          </a:xfrm>
          <a:prstGeom prst="rect">
            <a:avLst/>
          </a:prstGeom>
        </p:spPr>
        <p:txBody>
          <a:bodyPr/>
          <a:lstStyle>
            <a:lvl1pPr>
              <a:defRPr sz="1999">
                <a:solidFill>
                  <a:schemeClr val="bg1"/>
                </a:solidFill>
              </a:defRPr>
            </a:lvl1pPr>
            <a:lvl2pPr>
              <a:defRPr sz="1799">
                <a:solidFill>
                  <a:schemeClr val="bg1"/>
                </a:solidFill>
              </a:defRPr>
            </a:lvl2pPr>
            <a:lvl3pPr>
              <a:defRPr sz="1599">
                <a:solidFill>
                  <a:schemeClr val="bg1"/>
                </a:solidFill>
              </a:defRPr>
            </a:lvl3pPr>
            <a:lvl4pPr>
              <a:defRPr sz="1399">
                <a:solidFill>
                  <a:schemeClr val="bg1"/>
                </a:solidFill>
              </a:defRPr>
            </a:lvl4pPr>
            <a:lvl5pPr>
              <a:defRPr sz="1199">
                <a:solidFill>
                  <a:schemeClr val="bg1"/>
                </a:solidFill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405" y="1869441"/>
            <a:ext cx="5390400" cy="4256075"/>
          </a:xfrm>
          <a:prstGeom prst="rect">
            <a:avLst/>
          </a:prstGeom>
        </p:spPr>
        <p:txBody>
          <a:bodyPr/>
          <a:lstStyle>
            <a:lvl1pPr>
              <a:defRPr sz="1999">
                <a:solidFill>
                  <a:schemeClr val="bg1"/>
                </a:solidFill>
              </a:defRPr>
            </a:lvl1pPr>
            <a:lvl2pPr>
              <a:defRPr sz="1799">
                <a:solidFill>
                  <a:schemeClr val="bg1"/>
                </a:solidFill>
              </a:defRPr>
            </a:lvl2pPr>
            <a:lvl3pPr>
              <a:defRPr sz="1599">
                <a:solidFill>
                  <a:schemeClr val="bg1"/>
                </a:solidFill>
              </a:defRPr>
            </a:lvl3pPr>
            <a:lvl4pPr>
              <a:defRPr sz="1399">
                <a:solidFill>
                  <a:schemeClr val="bg1"/>
                </a:solidFill>
              </a:defRPr>
            </a:lvl4pPr>
            <a:lvl5pPr>
              <a:defRPr sz="1199">
                <a:solidFill>
                  <a:schemeClr val="bg1"/>
                </a:solidFill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601" y="1137920"/>
            <a:ext cx="53904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96405" y="1137920"/>
            <a:ext cx="53904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8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9773E7D9-2434-4381-A00D-27B62C08673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36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281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ed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40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 sz="2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356C28-34FC-48BD-943E-82B485EB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137920"/>
            <a:ext cx="10972800" cy="49479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622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210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8672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551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0052CFA6-7CF5-41BD-9D94-2D0DAE108428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IN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307645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7483" y="719139"/>
            <a:ext cx="4675200" cy="5210062"/>
          </a:xfrm>
          <a:prstGeom prst="rect">
            <a:avLst/>
          </a:prstGeom>
        </p:spPr>
        <p:txBody>
          <a:bodyPr/>
          <a:lstStyle>
            <a:lvl1pPr marL="0" indent="0" algn="l" defTabSz="994865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199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1pPr>
            <a:lvl2pPr marL="0" indent="0" algn="l" defTabSz="994865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2pPr>
            <a:lvl3pPr marL="176125" indent="-176125" algn="l" defTabSz="994865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3pPr>
            <a:lvl4pPr marL="0" indent="0" algn="l" defTabSz="994865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4pPr>
            <a:lvl5pPr marL="188819" indent="-188819" algn="l" defTabSz="994865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8117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894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609601" y="1044000"/>
            <a:ext cx="10972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 noProof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1" y="201600"/>
            <a:ext cx="10977034" cy="86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8872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ChangeAspect="1"/>
          </p:cNvSpPr>
          <p:nvPr userDrawn="1"/>
        </p:nvSpPr>
        <p:spPr bwMode="gray">
          <a:xfrm rot="10800000">
            <a:off x="609283" y="457200"/>
            <a:ext cx="4255152" cy="269447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endParaRPr lang="en-GB" sz="1799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45136" y="1235056"/>
            <a:ext cx="3203645" cy="534921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45136" y="2242676"/>
            <a:ext cx="3203645" cy="401466"/>
          </a:xfrm>
        </p:spPr>
        <p:txBody>
          <a:bodyPr/>
          <a:lstStyle>
            <a:lvl1pPr marL="0" indent="0" algn="l">
              <a:buNone/>
              <a:defRPr sz="1999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599">
                <a:solidFill>
                  <a:srgbClr val="404040"/>
                </a:solidFill>
              </a:defRPr>
            </a:lvl2pPr>
            <a:lvl3pPr marL="913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18E9E051-BDE2-44EF-88FF-F379B291A8A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359392" y="4960938"/>
            <a:ext cx="1224912" cy="1435100"/>
            <a:chOff x="6529" y="3125"/>
            <a:chExt cx="772" cy="904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E181BAA-E545-42AF-BC6A-8F6EDA1E9D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29" y="3125"/>
              <a:ext cx="619" cy="226"/>
            </a:xfrm>
            <a:custGeom>
              <a:avLst/>
              <a:gdLst>
                <a:gd name="T0" fmla="*/ 2473 w 2473"/>
                <a:gd name="T1" fmla="*/ 0 h 902"/>
                <a:gd name="T2" fmla="*/ 0 w 2473"/>
                <a:gd name="T3" fmla="*/ 902 h 902"/>
                <a:gd name="T4" fmla="*/ 2473 w 2473"/>
                <a:gd name="T5" fmla="*/ 466 h 902"/>
                <a:gd name="T6" fmla="*/ 2473 w 2473"/>
                <a:gd name="T7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3" h="902">
                  <a:moveTo>
                    <a:pt x="2473" y="0"/>
                  </a:moveTo>
                  <a:lnTo>
                    <a:pt x="0" y="902"/>
                  </a:lnTo>
                  <a:lnTo>
                    <a:pt x="2473" y="466"/>
                  </a:lnTo>
                  <a:lnTo>
                    <a:pt x="247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799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2C48BCA-E317-4540-B247-1007157720F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29" y="3444"/>
              <a:ext cx="772" cy="585"/>
            </a:xfrm>
            <a:custGeom>
              <a:avLst/>
              <a:gdLst>
                <a:gd name="T0" fmla="*/ 233 w 3088"/>
                <a:gd name="T1" fmla="*/ 1588 h 2339"/>
                <a:gd name="T2" fmla="*/ 253 w 3088"/>
                <a:gd name="T3" fmla="*/ 1795 h 2339"/>
                <a:gd name="T4" fmla="*/ 151 w 3088"/>
                <a:gd name="T5" fmla="*/ 1810 h 2339"/>
                <a:gd name="T6" fmla="*/ 351 w 3088"/>
                <a:gd name="T7" fmla="*/ 1761 h 2339"/>
                <a:gd name="T8" fmla="*/ 416 w 3088"/>
                <a:gd name="T9" fmla="*/ 1857 h 2339"/>
                <a:gd name="T10" fmla="*/ 1140 w 3088"/>
                <a:gd name="T11" fmla="*/ 1652 h 2339"/>
                <a:gd name="T12" fmla="*/ 1216 w 3088"/>
                <a:gd name="T13" fmla="*/ 1738 h 2339"/>
                <a:gd name="T14" fmla="*/ 696 w 3088"/>
                <a:gd name="T15" fmla="*/ 1546 h 2339"/>
                <a:gd name="T16" fmla="*/ 738 w 3088"/>
                <a:gd name="T17" fmla="*/ 1710 h 2339"/>
                <a:gd name="T18" fmla="*/ 860 w 3088"/>
                <a:gd name="T19" fmla="*/ 1854 h 2339"/>
                <a:gd name="T20" fmla="*/ 832 w 3088"/>
                <a:gd name="T21" fmla="*/ 1684 h 2339"/>
                <a:gd name="T22" fmla="*/ 2021 w 3088"/>
                <a:gd name="T23" fmla="*/ 1860 h 2339"/>
                <a:gd name="T24" fmla="*/ 2158 w 3088"/>
                <a:gd name="T25" fmla="*/ 1747 h 2339"/>
                <a:gd name="T26" fmla="*/ 2100 w 3088"/>
                <a:gd name="T27" fmla="*/ 1730 h 2339"/>
                <a:gd name="T28" fmla="*/ 2059 w 3088"/>
                <a:gd name="T29" fmla="*/ 1684 h 2339"/>
                <a:gd name="T30" fmla="*/ 1309 w 3088"/>
                <a:gd name="T31" fmla="*/ 1734 h 2339"/>
                <a:gd name="T32" fmla="*/ 1445 w 3088"/>
                <a:gd name="T33" fmla="*/ 1844 h 2339"/>
                <a:gd name="T34" fmla="*/ 1473 w 3088"/>
                <a:gd name="T35" fmla="*/ 1923 h 2339"/>
                <a:gd name="T36" fmla="*/ 1369 w 3088"/>
                <a:gd name="T37" fmla="*/ 1781 h 2339"/>
                <a:gd name="T38" fmla="*/ 1727 w 3088"/>
                <a:gd name="T39" fmla="*/ 1677 h 2339"/>
                <a:gd name="T40" fmla="*/ 1632 w 3088"/>
                <a:gd name="T41" fmla="*/ 1778 h 2339"/>
                <a:gd name="T42" fmla="*/ 1822 w 3088"/>
                <a:gd name="T43" fmla="*/ 1710 h 2339"/>
                <a:gd name="T44" fmla="*/ 1686 w 3088"/>
                <a:gd name="T45" fmla="*/ 1786 h 2339"/>
                <a:gd name="T46" fmla="*/ 1708 w 3088"/>
                <a:gd name="T47" fmla="*/ 1817 h 2339"/>
                <a:gd name="T48" fmla="*/ 2240 w 3088"/>
                <a:gd name="T49" fmla="*/ 1766 h 2339"/>
                <a:gd name="T50" fmla="*/ 2227 w 3088"/>
                <a:gd name="T51" fmla="*/ 1653 h 2339"/>
                <a:gd name="T52" fmla="*/ 2290 w 3088"/>
                <a:gd name="T53" fmla="*/ 1866 h 2339"/>
                <a:gd name="T54" fmla="*/ 2321 w 3088"/>
                <a:gd name="T55" fmla="*/ 1709 h 2339"/>
                <a:gd name="T56" fmla="*/ 2908 w 3088"/>
                <a:gd name="T57" fmla="*/ 1750 h 2339"/>
                <a:gd name="T58" fmla="*/ 2730 w 3088"/>
                <a:gd name="T59" fmla="*/ 1683 h 2339"/>
                <a:gd name="T60" fmla="*/ 2852 w 3088"/>
                <a:gd name="T61" fmla="*/ 1860 h 2339"/>
                <a:gd name="T62" fmla="*/ 2639 w 3088"/>
                <a:gd name="T63" fmla="*/ 1783 h 2339"/>
                <a:gd name="T64" fmla="*/ 2605 w 3088"/>
                <a:gd name="T65" fmla="*/ 1853 h 2339"/>
                <a:gd name="T66" fmla="*/ 2464 w 3088"/>
                <a:gd name="T67" fmla="*/ 1861 h 2339"/>
                <a:gd name="T68" fmla="*/ 2495 w 3088"/>
                <a:gd name="T69" fmla="*/ 1812 h 2339"/>
                <a:gd name="T70" fmla="*/ 2998 w 3088"/>
                <a:gd name="T71" fmla="*/ 1639 h 2339"/>
                <a:gd name="T72" fmla="*/ 975 w 3088"/>
                <a:gd name="T73" fmla="*/ 1860 h 2339"/>
                <a:gd name="T74" fmla="*/ 2416 w 3088"/>
                <a:gd name="T75" fmla="*/ 2069 h 2339"/>
                <a:gd name="T76" fmla="*/ 2510 w 3088"/>
                <a:gd name="T77" fmla="*/ 2251 h 2339"/>
                <a:gd name="T78" fmla="*/ 2485 w 3088"/>
                <a:gd name="T79" fmla="*/ 2074 h 2339"/>
                <a:gd name="T80" fmla="*/ 627 w 3088"/>
                <a:gd name="T81" fmla="*/ 2078 h 2339"/>
                <a:gd name="T82" fmla="*/ 672 w 3088"/>
                <a:gd name="T83" fmla="*/ 2089 h 2339"/>
                <a:gd name="T84" fmla="*/ 202 w 3088"/>
                <a:gd name="T85" fmla="*/ 2135 h 2339"/>
                <a:gd name="T86" fmla="*/ 310 w 3088"/>
                <a:gd name="T87" fmla="*/ 2174 h 2339"/>
                <a:gd name="T88" fmla="*/ 503 w 3088"/>
                <a:gd name="T89" fmla="*/ 2174 h 2339"/>
                <a:gd name="T90" fmla="*/ 374 w 3088"/>
                <a:gd name="T91" fmla="*/ 2185 h 2339"/>
                <a:gd name="T92" fmla="*/ 439 w 3088"/>
                <a:gd name="T93" fmla="*/ 2185 h 2339"/>
                <a:gd name="T94" fmla="*/ 2197 w 3088"/>
                <a:gd name="T95" fmla="*/ 2040 h 2339"/>
                <a:gd name="T96" fmla="*/ 1597 w 3088"/>
                <a:gd name="T97" fmla="*/ 2027 h 2339"/>
                <a:gd name="T98" fmla="*/ 1937 w 3088"/>
                <a:gd name="T99" fmla="*/ 2047 h 2339"/>
                <a:gd name="T100" fmla="*/ 2002 w 3088"/>
                <a:gd name="T101" fmla="*/ 2254 h 2339"/>
                <a:gd name="T102" fmla="*/ 2061 w 3088"/>
                <a:gd name="T103" fmla="*/ 2041 h 2339"/>
                <a:gd name="T104" fmla="*/ 2002 w 3088"/>
                <a:gd name="T105" fmla="*/ 2073 h 2339"/>
                <a:gd name="T106" fmla="*/ 767 w 3088"/>
                <a:gd name="T107" fmla="*/ 1934 h 2339"/>
                <a:gd name="T108" fmla="*/ 1202 w 3088"/>
                <a:gd name="T109" fmla="*/ 2037 h 2339"/>
                <a:gd name="T110" fmla="*/ 1108 w 3088"/>
                <a:gd name="T111" fmla="*/ 2086 h 2339"/>
                <a:gd name="T112" fmla="*/ 1280 w 3088"/>
                <a:gd name="T113" fmla="*/ 2078 h 2339"/>
                <a:gd name="T114" fmla="*/ 1385 w 3088"/>
                <a:gd name="T115" fmla="*/ 2249 h 2339"/>
                <a:gd name="T116" fmla="*/ 1403 w 3088"/>
                <a:gd name="T117" fmla="*/ 2332 h 2339"/>
                <a:gd name="T118" fmla="*/ 1354 w 3088"/>
                <a:gd name="T119" fmla="*/ 2200 h 2339"/>
                <a:gd name="T120" fmla="*/ 993 w 3088"/>
                <a:gd name="T121" fmla="*/ 2123 h 2339"/>
                <a:gd name="T122" fmla="*/ 397 w 3088"/>
                <a:gd name="T123" fmla="*/ 963 h 2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88" h="2339">
                  <a:moveTo>
                    <a:pt x="257" y="1763"/>
                  </a:moveTo>
                  <a:lnTo>
                    <a:pt x="257" y="1763"/>
                  </a:lnTo>
                  <a:lnTo>
                    <a:pt x="257" y="1755"/>
                  </a:lnTo>
                  <a:lnTo>
                    <a:pt x="256" y="1749"/>
                  </a:lnTo>
                  <a:lnTo>
                    <a:pt x="253" y="1736"/>
                  </a:lnTo>
                  <a:lnTo>
                    <a:pt x="247" y="1725"/>
                  </a:lnTo>
                  <a:lnTo>
                    <a:pt x="241" y="1716"/>
                  </a:lnTo>
                  <a:lnTo>
                    <a:pt x="233" y="1709"/>
                  </a:lnTo>
                  <a:lnTo>
                    <a:pt x="225" y="1704"/>
                  </a:lnTo>
                  <a:lnTo>
                    <a:pt x="219" y="1699"/>
                  </a:lnTo>
                  <a:lnTo>
                    <a:pt x="212" y="1696"/>
                  </a:lnTo>
                  <a:lnTo>
                    <a:pt x="212" y="1696"/>
                  </a:lnTo>
                  <a:lnTo>
                    <a:pt x="220" y="1690"/>
                  </a:lnTo>
                  <a:lnTo>
                    <a:pt x="226" y="1685"/>
                  </a:lnTo>
                  <a:lnTo>
                    <a:pt x="232" y="1678"/>
                  </a:lnTo>
                  <a:lnTo>
                    <a:pt x="237" y="1671"/>
                  </a:lnTo>
                  <a:lnTo>
                    <a:pt x="242" y="1663"/>
                  </a:lnTo>
                  <a:lnTo>
                    <a:pt x="244" y="1654"/>
                  </a:lnTo>
                  <a:lnTo>
                    <a:pt x="246" y="1645"/>
                  </a:lnTo>
                  <a:lnTo>
                    <a:pt x="246" y="1635"/>
                  </a:lnTo>
                  <a:lnTo>
                    <a:pt x="246" y="1635"/>
                  </a:lnTo>
                  <a:lnTo>
                    <a:pt x="246" y="1626"/>
                  </a:lnTo>
                  <a:lnTo>
                    <a:pt x="245" y="1618"/>
                  </a:lnTo>
                  <a:lnTo>
                    <a:pt x="243" y="1610"/>
                  </a:lnTo>
                  <a:lnTo>
                    <a:pt x="241" y="1602"/>
                  </a:lnTo>
                  <a:lnTo>
                    <a:pt x="237" y="1594"/>
                  </a:lnTo>
                  <a:lnTo>
                    <a:pt x="233" y="1588"/>
                  </a:lnTo>
                  <a:lnTo>
                    <a:pt x="227" y="1582"/>
                  </a:lnTo>
                  <a:lnTo>
                    <a:pt x="222" y="1577"/>
                  </a:lnTo>
                  <a:lnTo>
                    <a:pt x="215" y="1572"/>
                  </a:lnTo>
                  <a:lnTo>
                    <a:pt x="209" y="1568"/>
                  </a:lnTo>
                  <a:lnTo>
                    <a:pt x="201" y="1565"/>
                  </a:lnTo>
                  <a:lnTo>
                    <a:pt x="192" y="1561"/>
                  </a:lnTo>
                  <a:lnTo>
                    <a:pt x="183" y="1559"/>
                  </a:lnTo>
                  <a:lnTo>
                    <a:pt x="173" y="1557"/>
                  </a:lnTo>
                  <a:lnTo>
                    <a:pt x="163" y="1557"/>
                  </a:lnTo>
                  <a:lnTo>
                    <a:pt x="152" y="1556"/>
                  </a:lnTo>
                  <a:lnTo>
                    <a:pt x="22" y="1556"/>
                  </a:lnTo>
                  <a:lnTo>
                    <a:pt x="22" y="1860"/>
                  </a:lnTo>
                  <a:lnTo>
                    <a:pt x="151" y="1860"/>
                  </a:lnTo>
                  <a:lnTo>
                    <a:pt x="151" y="1860"/>
                  </a:lnTo>
                  <a:lnTo>
                    <a:pt x="163" y="1860"/>
                  </a:lnTo>
                  <a:lnTo>
                    <a:pt x="174" y="1859"/>
                  </a:lnTo>
                  <a:lnTo>
                    <a:pt x="185" y="1857"/>
                  </a:lnTo>
                  <a:lnTo>
                    <a:pt x="195" y="1854"/>
                  </a:lnTo>
                  <a:lnTo>
                    <a:pt x="205" y="1850"/>
                  </a:lnTo>
                  <a:lnTo>
                    <a:pt x="214" y="1846"/>
                  </a:lnTo>
                  <a:lnTo>
                    <a:pt x="222" y="1840"/>
                  </a:lnTo>
                  <a:lnTo>
                    <a:pt x="228" y="1835"/>
                  </a:lnTo>
                  <a:lnTo>
                    <a:pt x="235" y="1828"/>
                  </a:lnTo>
                  <a:lnTo>
                    <a:pt x="241" y="1821"/>
                  </a:lnTo>
                  <a:lnTo>
                    <a:pt x="246" y="1813"/>
                  </a:lnTo>
                  <a:lnTo>
                    <a:pt x="249" y="1804"/>
                  </a:lnTo>
                  <a:lnTo>
                    <a:pt x="253" y="1795"/>
                  </a:lnTo>
                  <a:lnTo>
                    <a:pt x="255" y="1785"/>
                  </a:lnTo>
                  <a:lnTo>
                    <a:pt x="256" y="1774"/>
                  </a:lnTo>
                  <a:lnTo>
                    <a:pt x="257" y="1763"/>
                  </a:lnTo>
                  <a:lnTo>
                    <a:pt x="257" y="1763"/>
                  </a:lnTo>
                  <a:close/>
                  <a:moveTo>
                    <a:pt x="151" y="1810"/>
                  </a:moveTo>
                  <a:lnTo>
                    <a:pt x="78" y="1810"/>
                  </a:lnTo>
                  <a:lnTo>
                    <a:pt x="78" y="1722"/>
                  </a:lnTo>
                  <a:lnTo>
                    <a:pt x="151" y="1722"/>
                  </a:lnTo>
                  <a:lnTo>
                    <a:pt x="151" y="1722"/>
                  </a:lnTo>
                  <a:lnTo>
                    <a:pt x="162" y="1723"/>
                  </a:lnTo>
                  <a:lnTo>
                    <a:pt x="171" y="1725"/>
                  </a:lnTo>
                  <a:lnTo>
                    <a:pt x="179" y="1728"/>
                  </a:lnTo>
                  <a:lnTo>
                    <a:pt x="185" y="1733"/>
                  </a:lnTo>
                  <a:lnTo>
                    <a:pt x="191" y="1739"/>
                  </a:lnTo>
                  <a:lnTo>
                    <a:pt x="194" y="1747"/>
                  </a:lnTo>
                  <a:lnTo>
                    <a:pt x="196" y="1755"/>
                  </a:lnTo>
                  <a:lnTo>
                    <a:pt x="198" y="1765"/>
                  </a:lnTo>
                  <a:lnTo>
                    <a:pt x="198" y="1765"/>
                  </a:lnTo>
                  <a:lnTo>
                    <a:pt x="196" y="1775"/>
                  </a:lnTo>
                  <a:lnTo>
                    <a:pt x="194" y="1784"/>
                  </a:lnTo>
                  <a:lnTo>
                    <a:pt x="190" y="1792"/>
                  </a:lnTo>
                  <a:lnTo>
                    <a:pt x="185" y="1797"/>
                  </a:lnTo>
                  <a:lnTo>
                    <a:pt x="179" y="1803"/>
                  </a:lnTo>
                  <a:lnTo>
                    <a:pt x="171" y="1806"/>
                  </a:lnTo>
                  <a:lnTo>
                    <a:pt x="161" y="1808"/>
                  </a:lnTo>
                  <a:lnTo>
                    <a:pt x="151" y="1810"/>
                  </a:lnTo>
                  <a:lnTo>
                    <a:pt x="151" y="1810"/>
                  </a:lnTo>
                  <a:close/>
                  <a:moveTo>
                    <a:pt x="150" y="1673"/>
                  </a:moveTo>
                  <a:lnTo>
                    <a:pt x="78" y="1673"/>
                  </a:lnTo>
                  <a:lnTo>
                    <a:pt x="78" y="1608"/>
                  </a:lnTo>
                  <a:lnTo>
                    <a:pt x="148" y="1608"/>
                  </a:lnTo>
                  <a:lnTo>
                    <a:pt x="148" y="1608"/>
                  </a:lnTo>
                  <a:lnTo>
                    <a:pt x="157" y="1609"/>
                  </a:lnTo>
                  <a:lnTo>
                    <a:pt x="166" y="1610"/>
                  </a:lnTo>
                  <a:lnTo>
                    <a:pt x="172" y="1612"/>
                  </a:lnTo>
                  <a:lnTo>
                    <a:pt x="178" y="1615"/>
                  </a:lnTo>
                  <a:lnTo>
                    <a:pt x="182" y="1621"/>
                  </a:lnTo>
                  <a:lnTo>
                    <a:pt x="185" y="1626"/>
                  </a:lnTo>
                  <a:lnTo>
                    <a:pt x="187" y="1633"/>
                  </a:lnTo>
                  <a:lnTo>
                    <a:pt x="188" y="1641"/>
                  </a:lnTo>
                  <a:lnTo>
                    <a:pt x="188" y="1641"/>
                  </a:lnTo>
                  <a:lnTo>
                    <a:pt x="188" y="1646"/>
                  </a:lnTo>
                  <a:lnTo>
                    <a:pt x="187" y="1652"/>
                  </a:lnTo>
                  <a:lnTo>
                    <a:pt x="184" y="1657"/>
                  </a:lnTo>
                  <a:lnTo>
                    <a:pt x="181" y="1662"/>
                  </a:lnTo>
                  <a:lnTo>
                    <a:pt x="175" y="1666"/>
                  </a:lnTo>
                  <a:lnTo>
                    <a:pt x="169" y="1669"/>
                  </a:lnTo>
                  <a:lnTo>
                    <a:pt x="161" y="1672"/>
                  </a:lnTo>
                  <a:lnTo>
                    <a:pt x="150" y="1673"/>
                  </a:lnTo>
                  <a:lnTo>
                    <a:pt x="150" y="1673"/>
                  </a:lnTo>
                  <a:close/>
                  <a:moveTo>
                    <a:pt x="296" y="1764"/>
                  </a:moveTo>
                  <a:lnTo>
                    <a:pt x="296" y="1639"/>
                  </a:lnTo>
                  <a:lnTo>
                    <a:pt x="351" y="1639"/>
                  </a:lnTo>
                  <a:lnTo>
                    <a:pt x="351" y="1761"/>
                  </a:lnTo>
                  <a:lnTo>
                    <a:pt x="351" y="1761"/>
                  </a:lnTo>
                  <a:lnTo>
                    <a:pt x="351" y="1773"/>
                  </a:lnTo>
                  <a:lnTo>
                    <a:pt x="353" y="1785"/>
                  </a:lnTo>
                  <a:lnTo>
                    <a:pt x="356" y="1794"/>
                  </a:lnTo>
                  <a:lnTo>
                    <a:pt x="361" y="1802"/>
                  </a:lnTo>
                  <a:lnTo>
                    <a:pt x="366" y="1807"/>
                  </a:lnTo>
                  <a:lnTo>
                    <a:pt x="373" y="1812"/>
                  </a:lnTo>
                  <a:lnTo>
                    <a:pt x="382" y="1814"/>
                  </a:lnTo>
                  <a:lnTo>
                    <a:pt x="392" y="1815"/>
                  </a:lnTo>
                  <a:lnTo>
                    <a:pt x="392" y="1815"/>
                  </a:lnTo>
                  <a:lnTo>
                    <a:pt x="402" y="1814"/>
                  </a:lnTo>
                  <a:lnTo>
                    <a:pt x="409" y="1812"/>
                  </a:lnTo>
                  <a:lnTo>
                    <a:pt x="417" y="1807"/>
                  </a:lnTo>
                  <a:lnTo>
                    <a:pt x="423" y="1802"/>
                  </a:lnTo>
                  <a:lnTo>
                    <a:pt x="427" y="1794"/>
                  </a:lnTo>
                  <a:lnTo>
                    <a:pt x="430" y="1784"/>
                  </a:lnTo>
                  <a:lnTo>
                    <a:pt x="433" y="1773"/>
                  </a:lnTo>
                  <a:lnTo>
                    <a:pt x="433" y="1761"/>
                  </a:lnTo>
                  <a:lnTo>
                    <a:pt x="433" y="1639"/>
                  </a:lnTo>
                  <a:lnTo>
                    <a:pt x="488" y="1639"/>
                  </a:lnTo>
                  <a:lnTo>
                    <a:pt x="488" y="1860"/>
                  </a:lnTo>
                  <a:lnTo>
                    <a:pt x="433" y="1860"/>
                  </a:lnTo>
                  <a:lnTo>
                    <a:pt x="433" y="1843"/>
                  </a:lnTo>
                  <a:lnTo>
                    <a:pt x="433" y="1843"/>
                  </a:lnTo>
                  <a:lnTo>
                    <a:pt x="428" y="1848"/>
                  </a:lnTo>
                  <a:lnTo>
                    <a:pt x="422" y="1853"/>
                  </a:lnTo>
                  <a:lnTo>
                    <a:pt x="416" y="1857"/>
                  </a:lnTo>
                  <a:lnTo>
                    <a:pt x="409" y="1859"/>
                  </a:lnTo>
                  <a:lnTo>
                    <a:pt x="403" y="1862"/>
                  </a:lnTo>
                  <a:lnTo>
                    <a:pt x="395" y="1864"/>
                  </a:lnTo>
                  <a:lnTo>
                    <a:pt x="387" y="1865"/>
                  </a:lnTo>
                  <a:lnTo>
                    <a:pt x="380" y="1866"/>
                  </a:lnTo>
                  <a:lnTo>
                    <a:pt x="380" y="1866"/>
                  </a:lnTo>
                  <a:lnTo>
                    <a:pt x="366" y="1865"/>
                  </a:lnTo>
                  <a:lnTo>
                    <a:pt x="355" y="1862"/>
                  </a:lnTo>
                  <a:lnTo>
                    <a:pt x="345" y="1859"/>
                  </a:lnTo>
                  <a:lnTo>
                    <a:pt x="336" y="1855"/>
                  </a:lnTo>
                  <a:lnTo>
                    <a:pt x="328" y="1849"/>
                  </a:lnTo>
                  <a:lnTo>
                    <a:pt x="321" y="1844"/>
                  </a:lnTo>
                  <a:lnTo>
                    <a:pt x="316" y="1836"/>
                  </a:lnTo>
                  <a:lnTo>
                    <a:pt x="310" y="1828"/>
                  </a:lnTo>
                  <a:lnTo>
                    <a:pt x="307" y="1821"/>
                  </a:lnTo>
                  <a:lnTo>
                    <a:pt x="304" y="1813"/>
                  </a:lnTo>
                  <a:lnTo>
                    <a:pt x="299" y="1795"/>
                  </a:lnTo>
                  <a:lnTo>
                    <a:pt x="297" y="1779"/>
                  </a:lnTo>
                  <a:lnTo>
                    <a:pt x="296" y="1764"/>
                  </a:lnTo>
                  <a:lnTo>
                    <a:pt x="296" y="1764"/>
                  </a:lnTo>
                  <a:close/>
                  <a:moveTo>
                    <a:pt x="1135" y="1860"/>
                  </a:moveTo>
                  <a:lnTo>
                    <a:pt x="1079" y="1860"/>
                  </a:lnTo>
                  <a:lnTo>
                    <a:pt x="1079" y="1639"/>
                  </a:lnTo>
                  <a:lnTo>
                    <a:pt x="1135" y="1639"/>
                  </a:lnTo>
                  <a:lnTo>
                    <a:pt x="1135" y="1657"/>
                  </a:lnTo>
                  <a:lnTo>
                    <a:pt x="1135" y="1657"/>
                  </a:lnTo>
                  <a:lnTo>
                    <a:pt x="1140" y="1652"/>
                  </a:lnTo>
                  <a:lnTo>
                    <a:pt x="1146" y="1646"/>
                  </a:lnTo>
                  <a:lnTo>
                    <a:pt x="1152" y="1643"/>
                  </a:lnTo>
                  <a:lnTo>
                    <a:pt x="1159" y="1640"/>
                  </a:lnTo>
                  <a:lnTo>
                    <a:pt x="1167" y="1636"/>
                  </a:lnTo>
                  <a:lnTo>
                    <a:pt x="1173" y="1635"/>
                  </a:lnTo>
                  <a:lnTo>
                    <a:pt x="1182" y="1634"/>
                  </a:lnTo>
                  <a:lnTo>
                    <a:pt x="1190" y="1633"/>
                  </a:lnTo>
                  <a:lnTo>
                    <a:pt x="1190" y="1633"/>
                  </a:lnTo>
                  <a:lnTo>
                    <a:pt x="1200" y="1634"/>
                  </a:lnTo>
                  <a:lnTo>
                    <a:pt x="1208" y="1635"/>
                  </a:lnTo>
                  <a:lnTo>
                    <a:pt x="1217" y="1637"/>
                  </a:lnTo>
                  <a:lnTo>
                    <a:pt x="1225" y="1640"/>
                  </a:lnTo>
                  <a:lnTo>
                    <a:pt x="1233" y="1643"/>
                  </a:lnTo>
                  <a:lnTo>
                    <a:pt x="1239" y="1648"/>
                  </a:lnTo>
                  <a:lnTo>
                    <a:pt x="1245" y="1653"/>
                  </a:lnTo>
                  <a:lnTo>
                    <a:pt x="1250" y="1659"/>
                  </a:lnTo>
                  <a:lnTo>
                    <a:pt x="1256" y="1666"/>
                  </a:lnTo>
                  <a:lnTo>
                    <a:pt x="1259" y="1674"/>
                  </a:lnTo>
                  <a:lnTo>
                    <a:pt x="1264" y="1682"/>
                  </a:lnTo>
                  <a:lnTo>
                    <a:pt x="1266" y="1690"/>
                  </a:lnTo>
                  <a:lnTo>
                    <a:pt x="1268" y="1700"/>
                  </a:lnTo>
                  <a:lnTo>
                    <a:pt x="1270" y="1711"/>
                  </a:lnTo>
                  <a:lnTo>
                    <a:pt x="1271" y="1722"/>
                  </a:lnTo>
                  <a:lnTo>
                    <a:pt x="1271" y="1734"/>
                  </a:lnTo>
                  <a:lnTo>
                    <a:pt x="1271" y="1860"/>
                  </a:lnTo>
                  <a:lnTo>
                    <a:pt x="1216" y="1860"/>
                  </a:lnTo>
                  <a:lnTo>
                    <a:pt x="1216" y="1738"/>
                  </a:lnTo>
                  <a:lnTo>
                    <a:pt x="1216" y="1738"/>
                  </a:lnTo>
                  <a:lnTo>
                    <a:pt x="1216" y="1725"/>
                  </a:lnTo>
                  <a:lnTo>
                    <a:pt x="1214" y="1714"/>
                  </a:lnTo>
                  <a:lnTo>
                    <a:pt x="1211" y="1705"/>
                  </a:lnTo>
                  <a:lnTo>
                    <a:pt x="1206" y="1697"/>
                  </a:lnTo>
                  <a:lnTo>
                    <a:pt x="1201" y="1691"/>
                  </a:lnTo>
                  <a:lnTo>
                    <a:pt x="1194" y="1687"/>
                  </a:lnTo>
                  <a:lnTo>
                    <a:pt x="1186" y="1685"/>
                  </a:lnTo>
                  <a:lnTo>
                    <a:pt x="1176" y="1684"/>
                  </a:lnTo>
                  <a:lnTo>
                    <a:pt x="1176" y="1684"/>
                  </a:lnTo>
                  <a:lnTo>
                    <a:pt x="1167" y="1685"/>
                  </a:lnTo>
                  <a:lnTo>
                    <a:pt x="1158" y="1687"/>
                  </a:lnTo>
                  <a:lnTo>
                    <a:pt x="1151" y="1691"/>
                  </a:lnTo>
                  <a:lnTo>
                    <a:pt x="1146" y="1697"/>
                  </a:lnTo>
                  <a:lnTo>
                    <a:pt x="1140" y="1705"/>
                  </a:lnTo>
                  <a:lnTo>
                    <a:pt x="1137" y="1715"/>
                  </a:lnTo>
                  <a:lnTo>
                    <a:pt x="1135" y="1726"/>
                  </a:lnTo>
                  <a:lnTo>
                    <a:pt x="1135" y="1738"/>
                  </a:lnTo>
                  <a:lnTo>
                    <a:pt x="1135" y="1860"/>
                  </a:lnTo>
                  <a:close/>
                  <a:moveTo>
                    <a:pt x="593" y="1742"/>
                  </a:moveTo>
                  <a:lnTo>
                    <a:pt x="593" y="1860"/>
                  </a:lnTo>
                  <a:lnTo>
                    <a:pt x="537" y="1860"/>
                  </a:lnTo>
                  <a:lnTo>
                    <a:pt x="537" y="1639"/>
                  </a:lnTo>
                  <a:lnTo>
                    <a:pt x="593" y="1639"/>
                  </a:lnTo>
                  <a:lnTo>
                    <a:pt x="593" y="1742"/>
                  </a:lnTo>
                  <a:close/>
                  <a:moveTo>
                    <a:pt x="641" y="1573"/>
                  </a:moveTo>
                  <a:lnTo>
                    <a:pt x="696" y="1546"/>
                  </a:lnTo>
                  <a:lnTo>
                    <a:pt x="696" y="1747"/>
                  </a:lnTo>
                  <a:lnTo>
                    <a:pt x="696" y="1860"/>
                  </a:lnTo>
                  <a:lnTo>
                    <a:pt x="641" y="1860"/>
                  </a:lnTo>
                  <a:lnTo>
                    <a:pt x="641" y="1573"/>
                  </a:lnTo>
                  <a:close/>
                  <a:moveTo>
                    <a:pt x="871" y="1654"/>
                  </a:moveTo>
                  <a:lnTo>
                    <a:pt x="871" y="1654"/>
                  </a:lnTo>
                  <a:lnTo>
                    <a:pt x="866" y="1648"/>
                  </a:lnTo>
                  <a:lnTo>
                    <a:pt x="861" y="1645"/>
                  </a:lnTo>
                  <a:lnTo>
                    <a:pt x="854" y="1641"/>
                  </a:lnTo>
                  <a:lnTo>
                    <a:pt x="849" y="1639"/>
                  </a:lnTo>
                  <a:lnTo>
                    <a:pt x="842" y="1636"/>
                  </a:lnTo>
                  <a:lnTo>
                    <a:pt x="835" y="1634"/>
                  </a:lnTo>
                  <a:lnTo>
                    <a:pt x="822" y="1633"/>
                  </a:lnTo>
                  <a:lnTo>
                    <a:pt x="822" y="1633"/>
                  </a:lnTo>
                  <a:lnTo>
                    <a:pt x="812" y="1634"/>
                  </a:lnTo>
                  <a:lnTo>
                    <a:pt x="802" y="1635"/>
                  </a:lnTo>
                  <a:lnTo>
                    <a:pt x="794" y="1637"/>
                  </a:lnTo>
                  <a:lnTo>
                    <a:pt x="786" y="1641"/>
                  </a:lnTo>
                  <a:lnTo>
                    <a:pt x="778" y="1645"/>
                  </a:lnTo>
                  <a:lnTo>
                    <a:pt x="770" y="1651"/>
                  </a:lnTo>
                  <a:lnTo>
                    <a:pt x="764" y="1657"/>
                  </a:lnTo>
                  <a:lnTo>
                    <a:pt x="758" y="1664"/>
                  </a:lnTo>
                  <a:lnTo>
                    <a:pt x="753" y="1672"/>
                  </a:lnTo>
                  <a:lnTo>
                    <a:pt x="748" y="1680"/>
                  </a:lnTo>
                  <a:lnTo>
                    <a:pt x="744" y="1689"/>
                  </a:lnTo>
                  <a:lnTo>
                    <a:pt x="741" y="1699"/>
                  </a:lnTo>
                  <a:lnTo>
                    <a:pt x="738" y="1710"/>
                  </a:lnTo>
                  <a:lnTo>
                    <a:pt x="736" y="1722"/>
                  </a:lnTo>
                  <a:lnTo>
                    <a:pt x="735" y="1734"/>
                  </a:lnTo>
                  <a:lnTo>
                    <a:pt x="735" y="1747"/>
                  </a:lnTo>
                  <a:lnTo>
                    <a:pt x="735" y="1747"/>
                  </a:lnTo>
                  <a:lnTo>
                    <a:pt x="735" y="1761"/>
                  </a:lnTo>
                  <a:lnTo>
                    <a:pt x="736" y="1773"/>
                  </a:lnTo>
                  <a:lnTo>
                    <a:pt x="738" y="1785"/>
                  </a:lnTo>
                  <a:lnTo>
                    <a:pt x="741" y="1796"/>
                  </a:lnTo>
                  <a:lnTo>
                    <a:pt x="744" y="1807"/>
                  </a:lnTo>
                  <a:lnTo>
                    <a:pt x="747" y="1817"/>
                  </a:lnTo>
                  <a:lnTo>
                    <a:pt x="752" y="1826"/>
                  </a:lnTo>
                  <a:lnTo>
                    <a:pt x="757" y="1834"/>
                  </a:lnTo>
                  <a:lnTo>
                    <a:pt x="764" y="1841"/>
                  </a:lnTo>
                  <a:lnTo>
                    <a:pt x="769" y="1847"/>
                  </a:lnTo>
                  <a:lnTo>
                    <a:pt x="777" y="1853"/>
                  </a:lnTo>
                  <a:lnTo>
                    <a:pt x="785" y="1857"/>
                  </a:lnTo>
                  <a:lnTo>
                    <a:pt x="792" y="1860"/>
                  </a:lnTo>
                  <a:lnTo>
                    <a:pt x="801" y="1864"/>
                  </a:lnTo>
                  <a:lnTo>
                    <a:pt x="811" y="1865"/>
                  </a:lnTo>
                  <a:lnTo>
                    <a:pt x="821" y="1866"/>
                  </a:lnTo>
                  <a:lnTo>
                    <a:pt x="821" y="1866"/>
                  </a:lnTo>
                  <a:lnTo>
                    <a:pt x="828" y="1865"/>
                  </a:lnTo>
                  <a:lnTo>
                    <a:pt x="834" y="1864"/>
                  </a:lnTo>
                  <a:lnTo>
                    <a:pt x="841" y="1862"/>
                  </a:lnTo>
                  <a:lnTo>
                    <a:pt x="848" y="1860"/>
                  </a:lnTo>
                  <a:lnTo>
                    <a:pt x="853" y="1857"/>
                  </a:lnTo>
                  <a:lnTo>
                    <a:pt x="860" y="1854"/>
                  </a:lnTo>
                  <a:lnTo>
                    <a:pt x="865" y="1849"/>
                  </a:lnTo>
                  <a:lnTo>
                    <a:pt x="871" y="1844"/>
                  </a:lnTo>
                  <a:lnTo>
                    <a:pt x="871" y="1860"/>
                  </a:lnTo>
                  <a:lnTo>
                    <a:pt x="926" y="1860"/>
                  </a:lnTo>
                  <a:lnTo>
                    <a:pt x="926" y="1546"/>
                  </a:lnTo>
                  <a:lnTo>
                    <a:pt x="871" y="1573"/>
                  </a:lnTo>
                  <a:lnTo>
                    <a:pt x="871" y="1654"/>
                  </a:lnTo>
                  <a:close/>
                  <a:moveTo>
                    <a:pt x="832" y="1815"/>
                  </a:moveTo>
                  <a:lnTo>
                    <a:pt x="832" y="1815"/>
                  </a:lnTo>
                  <a:lnTo>
                    <a:pt x="826" y="1814"/>
                  </a:lnTo>
                  <a:lnTo>
                    <a:pt x="818" y="1812"/>
                  </a:lnTo>
                  <a:lnTo>
                    <a:pt x="811" y="1808"/>
                  </a:lnTo>
                  <a:lnTo>
                    <a:pt x="805" y="1802"/>
                  </a:lnTo>
                  <a:lnTo>
                    <a:pt x="799" y="1793"/>
                  </a:lnTo>
                  <a:lnTo>
                    <a:pt x="795" y="1781"/>
                  </a:lnTo>
                  <a:lnTo>
                    <a:pt x="791" y="1765"/>
                  </a:lnTo>
                  <a:lnTo>
                    <a:pt x="790" y="1746"/>
                  </a:lnTo>
                  <a:lnTo>
                    <a:pt x="790" y="1746"/>
                  </a:lnTo>
                  <a:lnTo>
                    <a:pt x="791" y="1728"/>
                  </a:lnTo>
                  <a:lnTo>
                    <a:pt x="795" y="1715"/>
                  </a:lnTo>
                  <a:lnTo>
                    <a:pt x="799" y="1704"/>
                  </a:lnTo>
                  <a:lnTo>
                    <a:pt x="805" y="1696"/>
                  </a:lnTo>
                  <a:lnTo>
                    <a:pt x="810" y="1689"/>
                  </a:lnTo>
                  <a:lnTo>
                    <a:pt x="818" y="1686"/>
                  </a:lnTo>
                  <a:lnTo>
                    <a:pt x="824" y="1684"/>
                  </a:lnTo>
                  <a:lnTo>
                    <a:pt x="832" y="1684"/>
                  </a:lnTo>
                  <a:lnTo>
                    <a:pt x="832" y="1684"/>
                  </a:lnTo>
                  <a:lnTo>
                    <a:pt x="839" y="1684"/>
                  </a:lnTo>
                  <a:lnTo>
                    <a:pt x="845" y="1686"/>
                  </a:lnTo>
                  <a:lnTo>
                    <a:pt x="852" y="1688"/>
                  </a:lnTo>
                  <a:lnTo>
                    <a:pt x="856" y="1691"/>
                  </a:lnTo>
                  <a:lnTo>
                    <a:pt x="861" y="1695"/>
                  </a:lnTo>
                  <a:lnTo>
                    <a:pt x="865" y="1698"/>
                  </a:lnTo>
                  <a:lnTo>
                    <a:pt x="871" y="1706"/>
                  </a:lnTo>
                  <a:lnTo>
                    <a:pt x="871" y="1793"/>
                  </a:lnTo>
                  <a:lnTo>
                    <a:pt x="871" y="1793"/>
                  </a:lnTo>
                  <a:lnTo>
                    <a:pt x="864" y="1801"/>
                  </a:lnTo>
                  <a:lnTo>
                    <a:pt x="856" y="1807"/>
                  </a:lnTo>
                  <a:lnTo>
                    <a:pt x="852" y="1811"/>
                  </a:lnTo>
                  <a:lnTo>
                    <a:pt x="845" y="1813"/>
                  </a:lnTo>
                  <a:lnTo>
                    <a:pt x="840" y="1814"/>
                  </a:lnTo>
                  <a:lnTo>
                    <a:pt x="832" y="1815"/>
                  </a:lnTo>
                  <a:lnTo>
                    <a:pt x="832" y="1815"/>
                  </a:lnTo>
                  <a:close/>
                  <a:moveTo>
                    <a:pt x="2069" y="1633"/>
                  </a:moveTo>
                  <a:lnTo>
                    <a:pt x="2069" y="1633"/>
                  </a:lnTo>
                  <a:lnTo>
                    <a:pt x="2064" y="1634"/>
                  </a:lnTo>
                  <a:lnTo>
                    <a:pt x="2057" y="1635"/>
                  </a:lnTo>
                  <a:lnTo>
                    <a:pt x="2044" y="1639"/>
                  </a:lnTo>
                  <a:lnTo>
                    <a:pt x="2032" y="1645"/>
                  </a:lnTo>
                  <a:lnTo>
                    <a:pt x="2021" y="1654"/>
                  </a:lnTo>
                  <a:lnTo>
                    <a:pt x="2021" y="1551"/>
                  </a:lnTo>
                  <a:lnTo>
                    <a:pt x="1966" y="1579"/>
                  </a:lnTo>
                  <a:lnTo>
                    <a:pt x="1966" y="1860"/>
                  </a:lnTo>
                  <a:lnTo>
                    <a:pt x="2021" y="1860"/>
                  </a:lnTo>
                  <a:lnTo>
                    <a:pt x="2021" y="1844"/>
                  </a:lnTo>
                  <a:lnTo>
                    <a:pt x="2021" y="1844"/>
                  </a:lnTo>
                  <a:lnTo>
                    <a:pt x="2025" y="1849"/>
                  </a:lnTo>
                  <a:lnTo>
                    <a:pt x="2032" y="1854"/>
                  </a:lnTo>
                  <a:lnTo>
                    <a:pt x="2037" y="1857"/>
                  </a:lnTo>
                  <a:lnTo>
                    <a:pt x="2044" y="1860"/>
                  </a:lnTo>
                  <a:lnTo>
                    <a:pt x="2049" y="1862"/>
                  </a:lnTo>
                  <a:lnTo>
                    <a:pt x="2057" y="1864"/>
                  </a:lnTo>
                  <a:lnTo>
                    <a:pt x="2064" y="1865"/>
                  </a:lnTo>
                  <a:lnTo>
                    <a:pt x="2070" y="1866"/>
                  </a:lnTo>
                  <a:lnTo>
                    <a:pt x="2070" y="1866"/>
                  </a:lnTo>
                  <a:lnTo>
                    <a:pt x="2080" y="1865"/>
                  </a:lnTo>
                  <a:lnTo>
                    <a:pt x="2090" y="1864"/>
                  </a:lnTo>
                  <a:lnTo>
                    <a:pt x="2099" y="1861"/>
                  </a:lnTo>
                  <a:lnTo>
                    <a:pt x="2108" y="1857"/>
                  </a:lnTo>
                  <a:lnTo>
                    <a:pt x="2116" y="1853"/>
                  </a:lnTo>
                  <a:lnTo>
                    <a:pt x="2122" y="1848"/>
                  </a:lnTo>
                  <a:lnTo>
                    <a:pt x="2129" y="1841"/>
                  </a:lnTo>
                  <a:lnTo>
                    <a:pt x="2134" y="1835"/>
                  </a:lnTo>
                  <a:lnTo>
                    <a:pt x="2140" y="1826"/>
                  </a:lnTo>
                  <a:lnTo>
                    <a:pt x="2144" y="1817"/>
                  </a:lnTo>
                  <a:lnTo>
                    <a:pt x="2148" y="1807"/>
                  </a:lnTo>
                  <a:lnTo>
                    <a:pt x="2151" y="1797"/>
                  </a:lnTo>
                  <a:lnTo>
                    <a:pt x="2154" y="1786"/>
                  </a:lnTo>
                  <a:lnTo>
                    <a:pt x="2155" y="1774"/>
                  </a:lnTo>
                  <a:lnTo>
                    <a:pt x="2157" y="1761"/>
                  </a:lnTo>
                  <a:lnTo>
                    <a:pt x="2158" y="1747"/>
                  </a:lnTo>
                  <a:lnTo>
                    <a:pt x="2158" y="1747"/>
                  </a:lnTo>
                  <a:lnTo>
                    <a:pt x="2157" y="1734"/>
                  </a:lnTo>
                  <a:lnTo>
                    <a:pt x="2155" y="1722"/>
                  </a:lnTo>
                  <a:lnTo>
                    <a:pt x="2153" y="1710"/>
                  </a:lnTo>
                  <a:lnTo>
                    <a:pt x="2151" y="1699"/>
                  </a:lnTo>
                  <a:lnTo>
                    <a:pt x="2148" y="1689"/>
                  </a:lnTo>
                  <a:lnTo>
                    <a:pt x="2143" y="1680"/>
                  </a:lnTo>
                  <a:lnTo>
                    <a:pt x="2139" y="1672"/>
                  </a:lnTo>
                  <a:lnTo>
                    <a:pt x="2133" y="1664"/>
                  </a:lnTo>
                  <a:lnTo>
                    <a:pt x="2128" y="1657"/>
                  </a:lnTo>
                  <a:lnTo>
                    <a:pt x="2121" y="1651"/>
                  </a:lnTo>
                  <a:lnTo>
                    <a:pt x="2113" y="1645"/>
                  </a:lnTo>
                  <a:lnTo>
                    <a:pt x="2106" y="1641"/>
                  </a:lnTo>
                  <a:lnTo>
                    <a:pt x="2098" y="1637"/>
                  </a:lnTo>
                  <a:lnTo>
                    <a:pt x="2089" y="1635"/>
                  </a:lnTo>
                  <a:lnTo>
                    <a:pt x="2079" y="1634"/>
                  </a:lnTo>
                  <a:lnTo>
                    <a:pt x="2069" y="1633"/>
                  </a:lnTo>
                  <a:lnTo>
                    <a:pt x="2069" y="1633"/>
                  </a:lnTo>
                  <a:close/>
                  <a:moveTo>
                    <a:pt x="2059" y="1684"/>
                  </a:moveTo>
                  <a:lnTo>
                    <a:pt x="2059" y="1684"/>
                  </a:lnTo>
                  <a:lnTo>
                    <a:pt x="2067" y="1685"/>
                  </a:lnTo>
                  <a:lnTo>
                    <a:pt x="2075" y="1687"/>
                  </a:lnTo>
                  <a:lnTo>
                    <a:pt x="2081" y="1691"/>
                  </a:lnTo>
                  <a:lnTo>
                    <a:pt x="2088" y="1698"/>
                  </a:lnTo>
                  <a:lnTo>
                    <a:pt x="2094" y="1706"/>
                  </a:lnTo>
                  <a:lnTo>
                    <a:pt x="2097" y="1717"/>
                  </a:lnTo>
                  <a:lnTo>
                    <a:pt x="2100" y="1730"/>
                  </a:lnTo>
                  <a:lnTo>
                    <a:pt x="2101" y="1746"/>
                  </a:lnTo>
                  <a:lnTo>
                    <a:pt x="2101" y="1746"/>
                  </a:lnTo>
                  <a:lnTo>
                    <a:pt x="2100" y="1762"/>
                  </a:lnTo>
                  <a:lnTo>
                    <a:pt x="2098" y="1776"/>
                  </a:lnTo>
                  <a:lnTo>
                    <a:pt x="2096" y="1787"/>
                  </a:lnTo>
                  <a:lnTo>
                    <a:pt x="2091" y="1797"/>
                  </a:lnTo>
                  <a:lnTo>
                    <a:pt x="2085" y="1805"/>
                  </a:lnTo>
                  <a:lnTo>
                    <a:pt x="2078" y="1811"/>
                  </a:lnTo>
                  <a:lnTo>
                    <a:pt x="2070" y="1814"/>
                  </a:lnTo>
                  <a:lnTo>
                    <a:pt x="2061" y="1815"/>
                  </a:lnTo>
                  <a:lnTo>
                    <a:pt x="2061" y="1815"/>
                  </a:lnTo>
                  <a:lnTo>
                    <a:pt x="2053" y="1814"/>
                  </a:lnTo>
                  <a:lnTo>
                    <a:pt x="2046" y="1813"/>
                  </a:lnTo>
                  <a:lnTo>
                    <a:pt x="2041" y="1810"/>
                  </a:lnTo>
                  <a:lnTo>
                    <a:pt x="2035" y="1807"/>
                  </a:lnTo>
                  <a:lnTo>
                    <a:pt x="2026" y="1800"/>
                  </a:lnTo>
                  <a:lnTo>
                    <a:pt x="2021" y="1794"/>
                  </a:lnTo>
                  <a:lnTo>
                    <a:pt x="2021" y="1706"/>
                  </a:lnTo>
                  <a:lnTo>
                    <a:pt x="2021" y="1706"/>
                  </a:lnTo>
                  <a:lnTo>
                    <a:pt x="2024" y="1701"/>
                  </a:lnTo>
                  <a:lnTo>
                    <a:pt x="2029" y="1697"/>
                  </a:lnTo>
                  <a:lnTo>
                    <a:pt x="2033" y="1693"/>
                  </a:lnTo>
                  <a:lnTo>
                    <a:pt x="2037" y="1689"/>
                  </a:lnTo>
                  <a:lnTo>
                    <a:pt x="2043" y="1687"/>
                  </a:lnTo>
                  <a:lnTo>
                    <a:pt x="2048" y="1685"/>
                  </a:lnTo>
                  <a:lnTo>
                    <a:pt x="2054" y="1684"/>
                  </a:lnTo>
                  <a:lnTo>
                    <a:pt x="2059" y="1684"/>
                  </a:lnTo>
                  <a:lnTo>
                    <a:pt x="2059" y="1684"/>
                  </a:lnTo>
                  <a:close/>
                  <a:moveTo>
                    <a:pt x="1445" y="1654"/>
                  </a:moveTo>
                  <a:lnTo>
                    <a:pt x="1445" y="1654"/>
                  </a:lnTo>
                  <a:lnTo>
                    <a:pt x="1440" y="1650"/>
                  </a:lnTo>
                  <a:lnTo>
                    <a:pt x="1435" y="1645"/>
                  </a:lnTo>
                  <a:lnTo>
                    <a:pt x="1428" y="1642"/>
                  </a:lnTo>
                  <a:lnTo>
                    <a:pt x="1423" y="1639"/>
                  </a:lnTo>
                  <a:lnTo>
                    <a:pt x="1416" y="1636"/>
                  </a:lnTo>
                  <a:lnTo>
                    <a:pt x="1409" y="1634"/>
                  </a:lnTo>
                  <a:lnTo>
                    <a:pt x="1403" y="1634"/>
                  </a:lnTo>
                  <a:lnTo>
                    <a:pt x="1396" y="1633"/>
                  </a:lnTo>
                  <a:lnTo>
                    <a:pt x="1396" y="1633"/>
                  </a:lnTo>
                  <a:lnTo>
                    <a:pt x="1386" y="1634"/>
                  </a:lnTo>
                  <a:lnTo>
                    <a:pt x="1376" y="1635"/>
                  </a:lnTo>
                  <a:lnTo>
                    <a:pt x="1367" y="1637"/>
                  </a:lnTo>
                  <a:lnTo>
                    <a:pt x="1360" y="1641"/>
                  </a:lnTo>
                  <a:lnTo>
                    <a:pt x="1352" y="1645"/>
                  </a:lnTo>
                  <a:lnTo>
                    <a:pt x="1344" y="1651"/>
                  </a:lnTo>
                  <a:lnTo>
                    <a:pt x="1338" y="1657"/>
                  </a:lnTo>
                  <a:lnTo>
                    <a:pt x="1332" y="1664"/>
                  </a:lnTo>
                  <a:lnTo>
                    <a:pt x="1327" y="1672"/>
                  </a:lnTo>
                  <a:lnTo>
                    <a:pt x="1322" y="1680"/>
                  </a:lnTo>
                  <a:lnTo>
                    <a:pt x="1318" y="1689"/>
                  </a:lnTo>
                  <a:lnTo>
                    <a:pt x="1314" y="1699"/>
                  </a:lnTo>
                  <a:lnTo>
                    <a:pt x="1312" y="1710"/>
                  </a:lnTo>
                  <a:lnTo>
                    <a:pt x="1310" y="1722"/>
                  </a:lnTo>
                  <a:lnTo>
                    <a:pt x="1309" y="1734"/>
                  </a:lnTo>
                  <a:lnTo>
                    <a:pt x="1309" y="1747"/>
                  </a:lnTo>
                  <a:lnTo>
                    <a:pt x="1309" y="1747"/>
                  </a:lnTo>
                  <a:lnTo>
                    <a:pt x="1309" y="1761"/>
                  </a:lnTo>
                  <a:lnTo>
                    <a:pt x="1310" y="1773"/>
                  </a:lnTo>
                  <a:lnTo>
                    <a:pt x="1312" y="1785"/>
                  </a:lnTo>
                  <a:lnTo>
                    <a:pt x="1314" y="1796"/>
                  </a:lnTo>
                  <a:lnTo>
                    <a:pt x="1318" y="1807"/>
                  </a:lnTo>
                  <a:lnTo>
                    <a:pt x="1321" y="1817"/>
                  </a:lnTo>
                  <a:lnTo>
                    <a:pt x="1327" y="1826"/>
                  </a:lnTo>
                  <a:lnTo>
                    <a:pt x="1331" y="1834"/>
                  </a:lnTo>
                  <a:lnTo>
                    <a:pt x="1338" y="1841"/>
                  </a:lnTo>
                  <a:lnTo>
                    <a:pt x="1343" y="1847"/>
                  </a:lnTo>
                  <a:lnTo>
                    <a:pt x="1351" y="1853"/>
                  </a:lnTo>
                  <a:lnTo>
                    <a:pt x="1359" y="1857"/>
                  </a:lnTo>
                  <a:lnTo>
                    <a:pt x="1366" y="1860"/>
                  </a:lnTo>
                  <a:lnTo>
                    <a:pt x="1375" y="1864"/>
                  </a:lnTo>
                  <a:lnTo>
                    <a:pt x="1385" y="1865"/>
                  </a:lnTo>
                  <a:lnTo>
                    <a:pt x="1395" y="1865"/>
                  </a:lnTo>
                  <a:lnTo>
                    <a:pt x="1395" y="1865"/>
                  </a:lnTo>
                  <a:lnTo>
                    <a:pt x="1402" y="1865"/>
                  </a:lnTo>
                  <a:lnTo>
                    <a:pt x="1408" y="1864"/>
                  </a:lnTo>
                  <a:lnTo>
                    <a:pt x="1415" y="1862"/>
                  </a:lnTo>
                  <a:lnTo>
                    <a:pt x="1421" y="1860"/>
                  </a:lnTo>
                  <a:lnTo>
                    <a:pt x="1428" y="1857"/>
                  </a:lnTo>
                  <a:lnTo>
                    <a:pt x="1434" y="1853"/>
                  </a:lnTo>
                  <a:lnTo>
                    <a:pt x="1439" y="1849"/>
                  </a:lnTo>
                  <a:lnTo>
                    <a:pt x="1445" y="1844"/>
                  </a:lnTo>
                  <a:lnTo>
                    <a:pt x="1445" y="1849"/>
                  </a:lnTo>
                  <a:lnTo>
                    <a:pt x="1445" y="1849"/>
                  </a:lnTo>
                  <a:lnTo>
                    <a:pt x="1445" y="1858"/>
                  </a:lnTo>
                  <a:lnTo>
                    <a:pt x="1444" y="1868"/>
                  </a:lnTo>
                  <a:lnTo>
                    <a:pt x="1441" y="1878"/>
                  </a:lnTo>
                  <a:lnTo>
                    <a:pt x="1439" y="1882"/>
                  </a:lnTo>
                  <a:lnTo>
                    <a:pt x="1436" y="1887"/>
                  </a:lnTo>
                  <a:lnTo>
                    <a:pt x="1433" y="1891"/>
                  </a:lnTo>
                  <a:lnTo>
                    <a:pt x="1428" y="1896"/>
                  </a:lnTo>
                  <a:lnTo>
                    <a:pt x="1421" y="1899"/>
                  </a:lnTo>
                  <a:lnTo>
                    <a:pt x="1415" y="1901"/>
                  </a:lnTo>
                  <a:lnTo>
                    <a:pt x="1407" y="1904"/>
                  </a:lnTo>
                  <a:lnTo>
                    <a:pt x="1397" y="1905"/>
                  </a:lnTo>
                  <a:lnTo>
                    <a:pt x="1386" y="1908"/>
                  </a:lnTo>
                  <a:lnTo>
                    <a:pt x="1374" y="1908"/>
                  </a:lnTo>
                  <a:lnTo>
                    <a:pt x="1372" y="1908"/>
                  </a:lnTo>
                  <a:lnTo>
                    <a:pt x="1391" y="1951"/>
                  </a:lnTo>
                  <a:lnTo>
                    <a:pt x="1392" y="1951"/>
                  </a:lnTo>
                  <a:lnTo>
                    <a:pt x="1392" y="1951"/>
                  </a:lnTo>
                  <a:lnTo>
                    <a:pt x="1405" y="1951"/>
                  </a:lnTo>
                  <a:lnTo>
                    <a:pt x="1417" y="1948"/>
                  </a:lnTo>
                  <a:lnTo>
                    <a:pt x="1429" y="1946"/>
                  </a:lnTo>
                  <a:lnTo>
                    <a:pt x="1439" y="1943"/>
                  </a:lnTo>
                  <a:lnTo>
                    <a:pt x="1449" y="1940"/>
                  </a:lnTo>
                  <a:lnTo>
                    <a:pt x="1458" y="1935"/>
                  </a:lnTo>
                  <a:lnTo>
                    <a:pt x="1466" y="1929"/>
                  </a:lnTo>
                  <a:lnTo>
                    <a:pt x="1473" y="1923"/>
                  </a:lnTo>
                  <a:lnTo>
                    <a:pt x="1480" y="1915"/>
                  </a:lnTo>
                  <a:lnTo>
                    <a:pt x="1484" y="1907"/>
                  </a:lnTo>
                  <a:lnTo>
                    <a:pt x="1490" y="1898"/>
                  </a:lnTo>
                  <a:lnTo>
                    <a:pt x="1493" y="1888"/>
                  </a:lnTo>
                  <a:lnTo>
                    <a:pt x="1497" y="1877"/>
                  </a:lnTo>
                  <a:lnTo>
                    <a:pt x="1499" y="1866"/>
                  </a:lnTo>
                  <a:lnTo>
                    <a:pt x="1500" y="1854"/>
                  </a:lnTo>
                  <a:lnTo>
                    <a:pt x="1500" y="1839"/>
                  </a:lnTo>
                  <a:lnTo>
                    <a:pt x="1500" y="1639"/>
                  </a:lnTo>
                  <a:lnTo>
                    <a:pt x="1445" y="1639"/>
                  </a:lnTo>
                  <a:lnTo>
                    <a:pt x="1445" y="1654"/>
                  </a:lnTo>
                  <a:close/>
                  <a:moveTo>
                    <a:pt x="1445" y="1706"/>
                  </a:moveTo>
                  <a:lnTo>
                    <a:pt x="1445" y="1793"/>
                  </a:lnTo>
                  <a:lnTo>
                    <a:pt x="1445" y="1793"/>
                  </a:lnTo>
                  <a:lnTo>
                    <a:pt x="1438" y="1801"/>
                  </a:lnTo>
                  <a:lnTo>
                    <a:pt x="1429" y="1808"/>
                  </a:lnTo>
                  <a:lnTo>
                    <a:pt x="1425" y="1811"/>
                  </a:lnTo>
                  <a:lnTo>
                    <a:pt x="1419" y="1813"/>
                  </a:lnTo>
                  <a:lnTo>
                    <a:pt x="1413" y="1814"/>
                  </a:lnTo>
                  <a:lnTo>
                    <a:pt x="1406" y="1815"/>
                  </a:lnTo>
                  <a:lnTo>
                    <a:pt x="1406" y="1815"/>
                  </a:lnTo>
                  <a:lnTo>
                    <a:pt x="1398" y="1814"/>
                  </a:lnTo>
                  <a:lnTo>
                    <a:pt x="1392" y="1812"/>
                  </a:lnTo>
                  <a:lnTo>
                    <a:pt x="1384" y="1807"/>
                  </a:lnTo>
                  <a:lnTo>
                    <a:pt x="1378" y="1802"/>
                  </a:lnTo>
                  <a:lnTo>
                    <a:pt x="1373" y="1793"/>
                  </a:lnTo>
                  <a:lnTo>
                    <a:pt x="1369" y="1781"/>
                  </a:lnTo>
                  <a:lnTo>
                    <a:pt x="1365" y="1765"/>
                  </a:lnTo>
                  <a:lnTo>
                    <a:pt x="1364" y="1746"/>
                  </a:lnTo>
                  <a:lnTo>
                    <a:pt x="1364" y="1746"/>
                  </a:lnTo>
                  <a:lnTo>
                    <a:pt x="1365" y="1728"/>
                  </a:lnTo>
                  <a:lnTo>
                    <a:pt x="1369" y="1715"/>
                  </a:lnTo>
                  <a:lnTo>
                    <a:pt x="1373" y="1704"/>
                  </a:lnTo>
                  <a:lnTo>
                    <a:pt x="1378" y="1696"/>
                  </a:lnTo>
                  <a:lnTo>
                    <a:pt x="1384" y="1689"/>
                  </a:lnTo>
                  <a:lnTo>
                    <a:pt x="1392" y="1686"/>
                  </a:lnTo>
                  <a:lnTo>
                    <a:pt x="1398" y="1684"/>
                  </a:lnTo>
                  <a:lnTo>
                    <a:pt x="1406" y="1684"/>
                  </a:lnTo>
                  <a:lnTo>
                    <a:pt x="1406" y="1684"/>
                  </a:lnTo>
                  <a:lnTo>
                    <a:pt x="1413" y="1684"/>
                  </a:lnTo>
                  <a:lnTo>
                    <a:pt x="1419" y="1686"/>
                  </a:lnTo>
                  <a:lnTo>
                    <a:pt x="1426" y="1688"/>
                  </a:lnTo>
                  <a:lnTo>
                    <a:pt x="1430" y="1690"/>
                  </a:lnTo>
                  <a:lnTo>
                    <a:pt x="1435" y="1695"/>
                  </a:lnTo>
                  <a:lnTo>
                    <a:pt x="1439" y="1698"/>
                  </a:lnTo>
                  <a:lnTo>
                    <a:pt x="1445" y="1706"/>
                  </a:lnTo>
                  <a:lnTo>
                    <a:pt x="1445" y="1706"/>
                  </a:lnTo>
                  <a:close/>
                  <a:moveTo>
                    <a:pt x="1671" y="1693"/>
                  </a:moveTo>
                  <a:lnTo>
                    <a:pt x="1671" y="1693"/>
                  </a:lnTo>
                  <a:lnTo>
                    <a:pt x="1684" y="1686"/>
                  </a:lnTo>
                  <a:lnTo>
                    <a:pt x="1697" y="1682"/>
                  </a:lnTo>
                  <a:lnTo>
                    <a:pt x="1712" y="1678"/>
                  </a:lnTo>
                  <a:lnTo>
                    <a:pt x="1727" y="1677"/>
                  </a:lnTo>
                  <a:lnTo>
                    <a:pt x="1727" y="1677"/>
                  </a:lnTo>
                  <a:lnTo>
                    <a:pt x="1737" y="1678"/>
                  </a:lnTo>
                  <a:lnTo>
                    <a:pt x="1745" y="1679"/>
                  </a:lnTo>
                  <a:lnTo>
                    <a:pt x="1751" y="1682"/>
                  </a:lnTo>
                  <a:lnTo>
                    <a:pt x="1757" y="1686"/>
                  </a:lnTo>
                  <a:lnTo>
                    <a:pt x="1761" y="1690"/>
                  </a:lnTo>
                  <a:lnTo>
                    <a:pt x="1765" y="1696"/>
                  </a:lnTo>
                  <a:lnTo>
                    <a:pt x="1767" y="1701"/>
                  </a:lnTo>
                  <a:lnTo>
                    <a:pt x="1767" y="1709"/>
                  </a:lnTo>
                  <a:lnTo>
                    <a:pt x="1767" y="1725"/>
                  </a:lnTo>
                  <a:lnTo>
                    <a:pt x="1767" y="1725"/>
                  </a:lnTo>
                  <a:lnTo>
                    <a:pt x="1757" y="1720"/>
                  </a:lnTo>
                  <a:lnTo>
                    <a:pt x="1745" y="1717"/>
                  </a:lnTo>
                  <a:lnTo>
                    <a:pt x="1733" y="1715"/>
                  </a:lnTo>
                  <a:lnTo>
                    <a:pt x="1719" y="1714"/>
                  </a:lnTo>
                  <a:lnTo>
                    <a:pt x="1719" y="1714"/>
                  </a:lnTo>
                  <a:lnTo>
                    <a:pt x="1704" y="1715"/>
                  </a:lnTo>
                  <a:lnTo>
                    <a:pt x="1689" y="1718"/>
                  </a:lnTo>
                  <a:lnTo>
                    <a:pt x="1674" y="1722"/>
                  </a:lnTo>
                  <a:lnTo>
                    <a:pt x="1667" y="1726"/>
                  </a:lnTo>
                  <a:lnTo>
                    <a:pt x="1660" y="1730"/>
                  </a:lnTo>
                  <a:lnTo>
                    <a:pt x="1654" y="1734"/>
                  </a:lnTo>
                  <a:lnTo>
                    <a:pt x="1649" y="1740"/>
                  </a:lnTo>
                  <a:lnTo>
                    <a:pt x="1643" y="1746"/>
                  </a:lnTo>
                  <a:lnTo>
                    <a:pt x="1639" y="1752"/>
                  </a:lnTo>
                  <a:lnTo>
                    <a:pt x="1636" y="1760"/>
                  </a:lnTo>
                  <a:lnTo>
                    <a:pt x="1633" y="1769"/>
                  </a:lnTo>
                  <a:lnTo>
                    <a:pt x="1632" y="1778"/>
                  </a:lnTo>
                  <a:lnTo>
                    <a:pt x="1631" y="1786"/>
                  </a:lnTo>
                  <a:lnTo>
                    <a:pt x="1631" y="1786"/>
                  </a:lnTo>
                  <a:lnTo>
                    <a:pt x="1632" y="1797"/>
                  </a:lnTo>
                  <a:lnTo>
                    <a:pt x="1633" y="1807"/>
                  </a:lnTo>
                  <a:lnTo>
                    <a:pt x="1636" y="1815"/>
                  </a:lnTo>
                  <a:lnTo>
                    <a:pt x="1639" y="1824"/>
                  </a:lnTo>
                  <a:lnTo>
                    <a:pt x="1642" y="1830"/>
                  </a:lnTo>
                  <a:lnTo>
                    <a:pt x="1648" y="1837"/>
                  </a:lnTo>
                  <a:lnTo>
                    <a:pt x="1652" y="1843"/>
                  </a:lnTo>
                  <a:lnTo>
                    <a:pt x="1659" y="1848"/>
                  </a:lnTo>
                  <a:lnTo>
                    <a:pt x="1664" y="1853"/>
                  </a:lnTo>
                  <a:lnTo>
                    <a:pt x="1671" y="1856"/>
                  </a:lnTo>
                  <a:lnTo>
                    <a:pt x="1685" y="1861"/>
                  </a:lnTo>
                  <a:lnTo>
                    <a:pt x="1700" y="1865"/>
                  </a:lnTo>
                  <a:lnTo>
                    <a:pt x="1714" y="1866"/>
                  </a:lnTo>
                  <a:lnTo>
                    <a:pt x="1714" y="1866"/>
                  </a:lnTo>
                  <a:lnTo>
                    <a:pt x="1726" y="1864"/>
                  </a:lnTo>
                  <a:lnTo>
                    <a:pt x="1734" y="1862"/>
                  </a:lnTo>
                  <a:lnTo>
                    <a:pt x="1740" y="1860"/>
                  </a:lnTo>
                  <a:lnTo>
                    <a:pt x="1748" y="1857"/>
                  </a:lnTo>
                  <a:lnTo>
                    <a:pt x="1755" y="1853"/>
                  </a:lnTo>
                  <a:lnTo>
                    <a:pt x="1761" y="1848"/>
                  </a:lnTo>
                  <a:lnTo>
                    <a:pt x="1767" y="1843"/>
                  </a:lnTo>
                  <a:lnTo>
                    <a:pt x="1767" y="1860"/>
                  </a:lnTo>
                  <a:lnTo>
                    <a:pt x="1822" y="1860"/>
                  </a:lnTo>
                  <a:lnTo>
                    <a:pt x="1822" y="1710"/>
                  </a:lnTo>
                  <a:lnTo>
                    <a:pt x="1822" y="1710"/>
                  </a:lnTo>
                  <a:lnTo>
                    <a:pt x="1822" y="1701"/>
                  </a:lnTo>
                  <a:lnTo>
                    <a:pt x="1821" y="1694"/>
                  </a:lnTo>
                  <a:lnTo>
                    <a:pt x="1819" y="1686"/>
                  </a:lnTo>
                  <a:lnTo>
                    <a:pt x="1817" y="1678"/>
                  </a:lnTo>
                  <a:lnTo>
                    <a:pt x="1812" y="1672"/>
                  </a:lnTo>
                  <a:lnTo>
                    <a:pt x="1809" y="1665"/>
                  </a:lnTo>
                  <a:lnTo>
                    <a:pt x="1803" y="1659"/>
                  </a:lnTo>
                  <a:lnTo>
                    <a:pt x="1798" y="1654"/>
                  </a:lnTo>
                  <a:lnTo>
                    <a:pt x="1792" y="1650"/>
                  </a:lnTo>
                  <a:lnTo>
                    <a:pt x="1786" y="1645"/>
                  </a:lnTo>
                  <a:lnTo>
                    <a:pt x="1778" y="1642"/>
                  </a:lnTo>
                  <a:lnTo>
                    <a:pt x="1770" y="1639"/>
                  </a:lnTo>
                  <a:lnTo>
                    <a:pt x="1761" y="1636"/>
                  </a:lnTo>
                  <a:lnTo>
                    <a:pt x="1753" y="1635"/>
                  </a:lnTo>
                  <a:lnTo>
                    <a:pt x="1743" y="1634"/>
                  </a:lnTo>
                  <a:lnTo>
                    <a:pt x="1733" y="1633"/>
                  </a:lnTo>
                  <a:lnTo>
                    <a:pt x="1733" y="1633"/>
                  </a:lnTo>
                  <a:lnTo>
                    <a:pt x="1721" y="1634"/>
                  </a:lnTo>
                  <a:lnTo>
                    <a:pt x="1711" y="1634"/>
                  </a:lnTo>
                  <a:lnTo>
                    <a:pt x="1700" y="1636"/>
                  </a:lnTo>
                  <a:lnTo>
                    <a:pt x="1689" y="1639"/>
                  </a:lnTo>
                  <a:lnTo>
                    <a:pt x="1679" y="1642"/>
                  </a:lnTo>
                  <a:lnTo>
                    <a:pt x="1669" y="1645"/>
                  </a:lnTo>
                  <a:lnTo>
                    <a:pt x="1659" y="1650"/>
                  </a:lnTo>
                  <a:lnTo>
                    <a:pt x="1649" y="1655"/>
                  </a:lnTo>
                  <a:lnTo>
                    <a:pt x="1671" y="1693"/>
                  </a:lnTo>
                  <a:close/>
                  <a:moveTo>
                    <a:pt x="1686" y="1786"/>
                  </a:moveTo>
                  <a:lnTo>
                    <a:pt x="1686" y="1786"/>
                  </a:lnTo>
                  <a:lnTo>
                    <a:pt x="1686" y="1780"/>
                  </a:lnTo>
                  <a:lnTo>
                    <a:pt x="1689" y="1773"/>
                  </a:lnTo>
                  <a:lnTo>
                    <a:pt x="1692" y="1768"/>
                  </a:lnTo>
                  <a:lnTo>
                    <a:pt x="1696" y="1763"/>
                  </a:lnTo>
                  <a:lnTo>
                    <a:pt x="1702" y="1760"/>
                  </a:lnTo>
                  <a:lnTo>
                    <a:pt x="1708" y="1758"/>
                  </a:lnTo>
                  <a:lnTo>
                    <a:pt x="1716" y="1755"/>
                  </a:lnTo>
                  <a:lnTo>
                    <a:pt x="1724" y="1755"/>
                  </a:lnTo>
                  <a:lnTo>
                    <a:pt x="1724" y="1755"/>
                  </a:lnTo>
                  <a:lnTo>
                    <a:pt x="1736" y="1755"/>
                  </a:lnTo>
                  <a:lnTo>
                    <a:pt x="1747" y="1758"/>
                  </a:lnTo>
                  <a:lnTo>
                    <a:pt x="1757" y="1761"/>
                  </a:lnTo>
                  <a:lnTo>
                    <a:pt x="1767" y="1766"/>
                  </a:lnTo>
                  <a:lnTo>
                    <a:pt x="1767" y="1796"/>
                  </a:lnTo>
                  <a:lnTo>
                    <a:pt x="1767" y="1796"/>
                  </a:lnTo>
                  <a:lnTo>
                    <a:pt x="1765" y="1801"/>
                  </a:lnTo>
                  <a:lnTo>
                    <a:pt x="1760" y="1805"/>
                  </a:lnTo>
                  <a:lnTo>
                    <a:pt x="1756" y="1810"/>
                  </a:lnTo>
                  <a:lnTo>
                    <a:pt x="1750" y="1813"/>
                  </a:lnTo>
                  <a:lnTo>
                    <a:pt x="1745" y="1816"/>
                  </a:lnTo>
                  <a:lnTo>
                    <a:pt x="1738" y="1818"/>
                  </a:lnTo>
                  <a:lnTo>
                    <a:pt x="1732" y="1819"/>
                  </a:lnTo>
                  <a:lnTo>
                    <a:pt x="1724" y="1821"/>
                  </a:lnTo>
                  <a:lnTo>
                    <a:pt x="1724" y="1821"/>
                  </a:lnTo>
                  <a:lnTo>
                    <a:pt x="1716" y="1819"/>
                  </a:lnTo>
                  <a:lnTo>
                    <a:pt x="1708" y="1817"/>
                  </a:lnTo>
                  <a:lnTo>
                    <a:pt x="1702" y="1815"/>
                  </a:lnTo>
                  <a:lnTo>
                    <a:pt x="1696" y="1811"/>
                  </a:lnTo>
                  <a:lnTo>
                    <a:pt x="1692" y="1806"/>
                  </a:lnTo>
                  <a:lnTo>
                    <a:pt x="1689" y="1801"/>
                  </a:lnTo>
                  <a:lnTo>
                    <a:pt x="1687" y="1794"/>
                  </a:lnTo>
                  <a:lnTo>
                    <a:pt x="1686" y="1786"/>
                  </a:lnTo>
                  <a:lnTo>
                    <a:pt x="1686" y="1786"/>
                  </a:lnTo>
                  <a:close/>
                  <a:moveTo>
                    <a:pt x="2333" y="1796"/>
                  </a:moveTo>
                  <a:lnTo>
                    <a:pt x="2333" y="1796"/>
                  </a:lnTo>
                  <a:lnTo>
                    <a:pt x="2325" y="1803"/>
                  </a:lnTo>
                  <a:lnTo>
                    <a:pt x="2315" y="1808"/>
                  </a:lnTo>
                  <a:lnTo>
                    <a:pt x="2310" y="1811"/>
                  </a:lnTo>
                  <a:lnTo>
                    <a:pt x="2303" y="1813"/>
                  </a:lnTo>
                  <a:lnTo>
                    <a:pt x="2297" y="1814"/>
                  </a:lnTo>
                  <a:lnTo>
                    <a:pt x="2290" y="1815"/>
                  </a:lnTo>
                  <a:lnTo>
                    <a:pt x="2290" y="1815"/>
                  </a:lnTo>
                  <a:lnTo>
                    <a:pt x="2285" y="1814"/>
                  </a:lnTo>
                  <a:lnTo>
                    <a:pt x="2278" y="1814"/>
                  </a:lnTo>
                  <a:lnTo>
                    <a:pt x="2270" y="1812"/>
                  </a:lnTo>
                  <a:lnTo>
                    <a:pt x="2261" y="1807"/>
                  </a:lnTo>
                  <a:lnTo>
                    <a:pt x="2254" y="1802"/>
                  </a:lnTo>
                  <a:lnTo>
                    <a:pt x="2250" y="1797"/>
                  </a:lnTo>
                  <a:lnTo>
                    <a:pt x="2247" y="1793"/>
                  </a:lnTo>
                  <a:lnTo>
                    <a:pt x="2245" y="1787"/>
                  </a:lnTo>
                  <a:lnTo>
                    <a:pt x="2243" y="1781"/>
                  </a:lnTo>
                  <a:lnTo>
                    <a:pt x="2242" y="1774"/>
                  </a:lnTo>
                  <a:lnTo>
                    <a:pt x="2240" y="1766"/>
                  </a:lnTo>
                  <a:lnTo>
                    <a:pt x="2376" y="1766"/>
                  </a:lnTo>
                  <a:lnTo>
                    <a:pt x="2376" y="1766"/>
                  </a:lnTo>
                  <a:lnTo>
                    <a:pt x="2377" y="1750"/>
                  </a:lnTo>
                  <a:lnTo>
                    <a:pt x="2377" y="1750"/>
                  </a:lnTo>
                  <a:lnTo>
                    <a:pt x="2377" y="1737"/>
                  </a:lnTo>
                  <a:lnTo>
                    <a:pt x="2375" y="1725"/>
                  </a:lnTo>
                  <a:lnTo>
                    <a:pt x="2374" y="1712"/>
                  </a:lnTo>
                  <a:lnTo>
                    <a:pt x="2371" y="1701"/>
                  </a:lnTo>
                  <a:lnTo>
                    <a:pt x="2367" y="1691"/>
                  </a:lnTo>
                  <a:lnTo>
                    <a:pt x="2363" y="1682"/>
                  </a:lnTo>
                  <a:lnTo>
                    <a:pt x="2357" y="1673"/>
                  </a:lnTo>
                  <a:lnTo>
                    <a:pt x="2352" y="1665"/>
                  </a:lnTo>
                  <a:lnTo>
                    <a:pt x="2345" y="1657"/>
                  </a:lnTo>
                  <a:lnTo>
                    <a:pt x="2339" y="1652"/>
                  </a:lnTo>
                  <a:lnTo>
                    <a:pt x="2331" y="1646"/>
                  </a:lnTo>
                  <a:lnTo>
                    <a:pt x="2322" y="1642"/>
                  </a:lnTo>
                  <a:lnTo>
                    <a:pt x="2313" y="1639"/>
                  </a:lnTo>
                  <a:lnTo>
                    <a:pt x="2304" y="1635"/>
                  </a:lnTo>
                  <a:lnTo>
                    <a:pt x="2294" y="1634"/>
                  </a:lnTo>
                  <a:lnTo>
                    <a:pt x="2283" y="1633"/>
                  </a:lnTo>
                  <a:lnTo>
                    <a:pt x="2283" y="1633"/>
                  </a:lnTo>
                  <a:lnTo>
                    <a:pt x="2274" y="1634"/>
                  </a:lnTo>
                  <a:lnTo>
                    <a:pt x="2264" y="1635"/>
                  </a:lnTo>
                  <a:lnTo>
                    <a:pt x="2254" y="1639"/>
                  </a:lnTo>
                  <a:lnTo>
                    <a:pt x="2244" y="1642"/>
                  </a:lnTo>
                  <a:lnTo>
                    <a:pt x="2235" y="1646"/>
                  </a:lnTo>
                  <a:lnTo>
                    <a:pt x="2227" y="1653"/>
                  </a:lnTo>
                  <a:lnTo>
                    <a:pt x="2219" y="1658"/>
                  </a:lnTo>
                  <a:lnTo>
                    <a:pt x="2213" y="1666"/>
                  </a:lnTo>
                  <a:lnTo>
                    <a:pt x="2206" y="1674"/>
                  </a:lnTo>
                  <a:lnTo>
                    <a:pt x="2201" y="1683"/>
                  </a:lnTo>
                  <a:lnTo>
                    <a:pt x="2196" y="1693"/>
                  </a:lnTo>
                  <a:lnTo>
                    <a:pt x="2192" y="1703"/>
                  </a:lnTo>
                  <a:lnTo>
                    <a:pt x="2189" y="1714"/>
                  </a:lnTo>
                  <a:lnTo>
                    <a:pt x="2186" y="1726"/>
                  </a:lnTo>
                  <a:lnTo>
                    <a:pt x="2185" y="1737"/>
                  </a:lnTo>
                  <a:lnTo>
                    <a:pt x="2184" y="1750"/>
                  </a:lnTo>
                  <a:lnTo>
                    <a:pt x="2184" y="1750"/>
                  </a:lnTo>
                  <a:lnTo>
                    <a:pt x="2185" y="1762"/>
                  </a:lnTo>
                  <a:lnTo>
                    <a:pt x="2186" y="1774"/>
                  </a:lnTo>
                  <a:lnTo>
                    <a:pt x="2189" y="1786"/>
                  </a:lnTo>
                  <a:lnTo>
                    <a:pt x="2192" y="1797"/>
                  </a:lnTo>
                  <a:lnTo>
                    <a:pt x="2196" y="1807"/>
                  </a:lnTo>
                  <a:lnTo>
                    <a:pt x="2201" y="1817"/>
                  </a:lnTo>
                  <a:lnTo>
                    <a:pt x="2206" y="1826"/>
                  </a:lnTo>
                  <a:lnTo>
                    <a:pt x="2213" y="1834"/>
                  </a:lnTo>
                  <a:lnTo>
                    <a:pt x="2221" y="1840"/>
                  </a:lnTo>
                  <a:lnTo>
                    <a:pt x="2228" y="1847"/>
                  </a:lnTo>
                  <a:lnTo>
                    <a:pt x="2237" y="1853"/>
                  </a:lnTo>
                  <a:lnTo>
                    <a:pt x="2246" y="1857"/>
                  </a:lnTo>
                  <a:lnTo>
                    <a:pt x="2256" y="1860"/>
                  </a:lnTo>
                  <a:lnTo>
                    <a:pt x="2267" y="1864"/>
                  </a:lnTo>
                  <a:lnTo>
                    <a:pt x="2278" y="1865"/>
                  </a:lnTo>
                  <a:lnTo>
                    <a:pt x="2290" y="1866"/>
                  </a:lnTo>
                  <a:lnTo>
                    <a:pt x="2290" y="1866"/>
                  </a:lnTo>
                  <a:lnTo>
                    <a:pt x="2301" y="1865"/>
                  </a:lnTo>
                  <a:lnTo>
                    <a:pt x="2311" y="1864"/>
                  </a:lnTo>
                  <a:lnTo>
                    <a:pt x="2322" y="1860"/>
                  </a:lnTo>
                  <a:lnTo>
                    <a:pt x="2332" y="1857"/>
                  </a:lnTo>
                  <a:lnTo>
                    <a:pt x="2342" y="1851"/>
                  </a:lnTo>
                  <a:lnTo>
                    <a:pt x="2351" y="1846"/>
                  </a:lnTo>
                  <a:lnTo>
                    <a:pt x="2360" y="1838"/>
                  </a:lnTo>
                  <a:lnTo>
                    <a:pt x="2368" y="1830"/>
                  </a:lnTo>
                  <a:lnTo>
                    <a:pt x="2333" y="1796"/>
                  </a:lnTo>
                  <a:close/>
                  <a:moveTo>
                    <a:pt x="2242" y="1726"/>
                  </a:moveTo>
                  <a:lnTo>
                    <a:pt x="2242" y="1726"/>
                  </a:lnTo>
                  <a:lnTo>
                    <a:pt x="2243" y="1716"/>
                  </a:lnTo>
                  <a:lnTo>
                    <a:pt x="2245" y="1707"/>
                  </a:lnTo>
                  <a:lnTo>
                    <a:pt x="2248" y="1699"/>
                  </a:lnTo>
                  <a:lnTo>
                    <a:pt x="2254" y="1693"/>
                  </a:lnTo>
                  <a:lnTo>
                    <a:pt x="2259" y="1687"/>
                  </a:lnTo>
                  <a:lnTo>
                    <a:pt x="2266" y="1684"/>
                  </a:lnTo>
                  <a:lnTo>
                    <a:pt x="2274" y="1680"/>
                  </a:lnTo>
                  <a:lnTo>
                    <a:pt x="2282" y="1680"/>
                  </a:lnTo>
                  <a:lnTo>
                    <a:pt x="2282" y="1680"/>
                  </a:lnTo>
                  <a:lnTo>
                    <a:pt x="2292" y="1682"/>
                  </a:lnTo>
                  <a:lnTo>
                    <a:pt x="2301" y="1684"/>
                  </a:lnTo>
                  <a:lnTo>
                    <a:pt x="2308" y="1688"/>
                  </a:lnTo>
                  <a:lnTo>
                    <a:pt x="2313" y="1695"/>
                  </a:lnTo>
                  <a:lnTo>
                    <a:pt x="2318" y="1701"/>
                  </a:lnTo>
                  <a:lnTo>
                    <a:pt x="2321" y="1709"/>
                  </a:lnTo>
                  <a:lnTo>
                    <a:pt x="2323" y="1718"/>
                  </a:lnTo>
                  <a:lnTo>
                    <a:pt x="2324" y="1726"/>
                  </a:lnTo>
                  <a:lnTo>
                    <a:pt x="2242" y="1726"/>
                  </a:lnTo>
                  <a:close/>
                  <a:moveTo>
                    <a:pt x="2864" y="1796"/>
                  </a:moveTo>
                  <a:lnTo>
                    <a:pt x="2864" y="1796"/>
                  </a:lnTo>
                  <a:lnTo>
                    <a:pt x="2855" y="1803"/>
                  </a:lnTo>
                  <a:lnTo>
                    <a:pt x="2846" y="1808"/>
                  </a:lnTo>
                  <a:lnTo>
                    <a:pt x="2840" y="1811"/>
                  </a:lnTo>
                  <a:lnTo>
                    <a:pt x="2834" y="1813"/>
                  </a:lnTo>
                  <a:lnTo>
                    <a:pt x="2828" y="1814"/>
                  </a:lnTo>
                  <a:lnTo>
                    <a:pt x="2820" y="1815"/>
                  </a:lnTo>
                  <a:lnTo>
                    <a:pt x="2820" y="1815"/>
                  </a:lnTo>
                  <a:lnTo>
                    <a:pt x="2814" y="1814"/>
                  </a:lnTo>
                  <a:lnTo>
                    <a:pt x="2808" y="1814"/>
                  </a:lnTo>
                  <a:lnTo>
                    <a:pt x="2800" y="1812"/>
                  </a:lnTo>
                  <a:lnTo>
                    <a:pt x="2792" y="1807"/>
                  </a:lnTo>
                  <a:lnTo>
                    <a:pt x="2784" y="1802"/>
                  </a:lnTo>
                  <a:lnTo>
                    <a:pt x="2781" y="1797"/>
                  </a:lnTo>
                  <a:lnTo>
                    <a:pt x="2778" y="1793"/>
                  </a:lnTo>
                  <a:lnTo>
                    <a:pt x="2776" y="1787"/>
                  </a:lnTo>
                  <a:lnTo>
                    <a:pt x="2773" y="1781"/>
                  </a:lnTo>
                  <a:lnTo>
                    <a:pt x="2771" y="1774"/>
                  </a:lnTo>
                  <a:lnTo>
                    <a:pt x="2770" y="1766"/>
                  </a:lnTo>
                  <a:lnTo>
                    <a:pt x="2907" y="1766"/>
                  </a:lnTo>
                  <a:lnTo>
                    <a:pt x="2907" y="1766"/>
                  </a:lnTo>
                  <a:lnTo>
                    <a:pt x="2908" y="1750"/>
                  </a:lnTo>
                  <a:lnTo>
                    <a:pt x="2908" y="1750"/>
                  </a:lnTo>
                  <a:lnTo>
                    <a:pt x="2907" y="1737"/>
                  </a:lnTo>
                  <a:lnTo>
                    <a:pt x="2906" y="1725"/>
                  </a:lnTo>
                  <a:lnTo>
                    <a:pt x="2904" y="1712"/>
                  </a:lnTo>
                  <a:lnTo>
                    <a:pt x="2901" y="1701"/>
                  </a:lnTo>
                  <a:lnTo>
                    <a:pt x="2897" y="1691"/>
                  </a:lnTo>
                  <a:lnTo>
                    <a:pt x="2893" y="1682"/>
                  </a:lnTo>
                  <a:lnTo>
                    <a:pt x="2888" y="1673"/>
                  </a:lnTo>
                  <a:lnTo>
                    <a:pt x="2883" y="1665"/>
                  </a:lnTo>
                  <a:lnTo>
                    <a:pt x="2876" y="1657"/>
                  </a:lnTo>
                  <a:lnTo>
                    <a:pt x="2868" y="1652"/>
                  </a:lnTo>
                  <a:lnTo>
                    <a:pt x="2861" y="1646"/>
                  </a:lnTo>
                  <a:lnTo>
                    <a:pt x="2853" y="1642"/>
                  </a:lnTo>
                  <a:lnTo>
                    <a:pt x="2844" y="1639"/>
                  </a:lnTo>
                  <a:lnTo>
                    <a:pt x="2834" y="1635"/>
                  </a:lnTo>
                  <a:lnTo>
                    <a:pt x="2824" y="1634"/>
                  </a:lnTo>
                  <a:lnTo>
                    <a:pt x="2814" y="1633"/>
                  </a:lnTo>
                  <a:lnTo>
                    <a:pt x="2814" y="1633"/>
                  </a:lnTo>
                  <a:lnTo>
                    <a:pt x="2803" y="1634"/>
                  </a:lnTo>
                  <a:lnTo>
                    <a:pt x="2793" y="1635"/>
                  </a:lnTo>
                  <a:lnTo>
                    <a:pt x="2783" y="1639"/>
                  </a:lnTo>
                  <a:lnTo>
                    <a:pt x="2775" y="1642"/>
                  </a:lnTo>
                  <a:lnTo>
                    <a:pt x="2766" y="1646"/>
                  </a:lnTo>
                  <a:lnTo>
                    <a:pt x="2757" y="1653"/>
                  </a:lnTo>
                  <a:lnTo>
                    <a:pt x="2750" y="1658"/>
                  </a:lnTo>
                  <a:lnTo>
                    <a:pt x="2743" y="1666"/>
                  </a:lnTo>
                  <a:lnTo>
                    <a:pt x="2736" y="1674"/>
                  </a:lnTo>
                  <a:lnTo>
                    <a:pt x="2730" y="1683"/>
                  </a:lnTo>
                  <a:lnTo>
                    <a:pt x="2726" y="1693"/>
                  </a:lnTo>
                  <a:lnTo>
                    <a:pt x="2722" y="1703"/>
                  </a:lnTo>
                  <a:lnTo>
                    <a:pt x="2719" y="1714"/>
                  </a:lnTo>
                  <a:lnTo>
                    <a:pt x="2716" y="1726"/>
                  </a:lnTo>
                  <a:lnTo>
                    <a:pt x="2715" y="1737"/>
                  </a:lnTo>
                  <a:lnTo>
                    <a:pt x="2715" y="1750"/>
                  </a:lnTo>
                  <a:lnTo>
                    <a:pt x="2715" y="1750"/>
                  </a:lnTo>
                  <a:lnTo>
                    <a:pt x="2715" y="1762"/>
                  </a:lnTo>
                  <a:lnTo>
                    <a:pt x="2716" y="1774"/>
                  </a:lnTo>
                  <a:lnTo>
                    <a:pt x="2718" y="1786"/>
                  </a:lnTo>
                  <a:lnTo>
                    <a:pt x="2722" y="1797"/>
                  </a:lnTo>
                  <a:lnTo>
                    <a:pt x="2726" y="1807"/>
                  </a:lnTo>
                  <a:lnTo>
                    <a:pt x="2732" y="1817"/>
                  </a:lnTo>
                  <a:lnTo>
                    <a:pt x="2737" y="1826"/>
                  </a:lnTo>
                  <a:lnTo>
                    <a:pt x="2744" y="1834"/>
                  </a:lnTo>
                  <a:lnTo>
                    <a:pt x="2750" y="1840"/>
                  </a:lnTo>
                  <a:lnTo>
                    <a:pt x="2758" y="1847"/>
                  </a:lnTo>
                  <a:lnTo>
                    <a:pt x="2767" y="1853"/>
                  </a:lnTo>
                  <a:lnTo>
                    <a:pt x="2777" y="1857"/>
                  </a:lnTo>
                  <a:lnTo>
                    <a:pt x="2787" y="1860"/>
                  </a:lnTo>
                  <a:lnTo>
                    <a:pt x="2797" y="1864"/>
                  </a:lnTo>
                  <a:lnTo>
                    <a:pt x="2809" y="1865"/>
                  </a:lnTo>
                  <a:lnTo>
                    <a:pt x="2820" y="1866"/>
                  </a:lnTo>
                  <a:lnTo>
                    <a:pt x="2820" y="1866"/>
                  </a:lnTo>
                  <a:lnTo>
                    <a:pt x="2831" y="1865"/>
                  </a:lnTo>
                  <a:lnTo>
                    <a:pt x="2842" y="1864"/>
                  </a:lnTo>
                  <a:lnTo>
                    <a:pt x="2852" y="1860"/>
                  </a:lnTo>
                  <a:lnTo>
                    <a:pt x="2862" y="1857"/>
                  </a:lnTo>
                  <a:lnTo>
                    <a:pt x="2872" y="1851"/>
                  </a:lnTo>
                  <a:lnTo>
                    <a:pt x="2882" y="1846"/>
                  </a:lnTo>
                  <a:lnTo>
                    <a:pt x="2890" y="1838"/>
                  </a:lnTo>
                  <a:lnTo>
                    <a:pt x="2898" y="1830"/>
                  </a:lnTo>
                  <a:lnTo>
                    <a:pt x="2864" y="1796"/>
                  </a:lnTo>
                  <a:close/>
                  <a:moveTo>
                    <a:pt x="2771" y="1726"/>
                  </a:moveTo>
                  <a:lnTo>
                    <a:pt x="2771" y="1726"/>
                  </a:lnTo>
                  <a:lnTo>
                    <a:pt x="2772" y="1716"/>
                  </a:lnTo>
                  <a:lnTo>
                    <a:pt x="2776" y="1707"/>
                  </a:lnTo>
                  <a:lnTo>
                    <a:pt x="2779" y="1699"/>
                  </a:lnTo>
                  <a:lnTo>
                    <a:pt x="2783" y="1693"/>
                  </a:lnTo>
                  <a:lnTo>
                    <a:pt x="2790" y="1687"/>
                  </a:lnTo>
                  <a:lnTo>
                    <a:pt x="2797" y="1684"/>
                  </a:lnTo>
                  <a:lnTo>
                    <a:pt x="2804" y="1680"/>
                  </a:lnTo>
                  <a:lnTo>
                    <a:pt x="2813" y="1680"/>
                  </a:lnTo>
                  <a:lnTo>
                    <a:pt x="2813" y="1680"/>
                  </a:lnTo>
                  <a:lnTo>
                    <a:pt x="2823" y="1682"/>
                  </a:lnTo>
                  <a:lnTo>
                    <a:pt x="2831" y="1684"/>
                  </a:lnTo>
                  <a:lnTo>
                    <a:pt x="2839" y="1688"/>
                  </a:lnTo>
                  <a:lnTo>
                    <a:pt x="2844" y="1695"/>
                  </a:lnTo>
                  <a:lnTo>
                    <a:pt x="2849" y="1701"/>
                  </a:lnTo>
                  <a:lnTo>
                    <a:pt x="2852" y="1709"/>
                  </a:lnTo>
                  <a:lnTo>
                    <a:pt x="2854" y="1718"/>
                  </a:lnTo>
                  <a:lnTo>
                    <a:pt x="2855" y="1726"/>
                  </a:lnTo>
                  <a:lnTo>
                    <a:pt x="2771" y="1726"/>
                  </a:lnTo>
                  <a:close/>
                  <a:moveTo>
                    <a:pt x="2639" y="1783"/>
                  </a:moveTo>
                  <a:lnTo>
                    <a:pt x="2639" y="1783"/>
                  </a:lnTo>
                  <a:lnTo>
                    <a:pt x="2639" y="1791"/>
                  </a:lnTo>
                  <a:lnTo>
                    <a:pt x="2640" y="1796"/>
                  </a:lnTo>
                  <a:lnTo>
                    <a:pt x="2642" y="1802"/>
                  </a:lnTo>
                  <a:lnTo>
                    <a:pt x="2644" y="1806"/>
                  </a:lnTo>
                  <a:lnTo>
                    <a:pt x="2648" y="1810"/>
                  </a:lnTo>
                  <a:lnTo>
                    <a:pt x="2652" y="1812"/>
                  </a:lnTo>
                  <a:lnTo>
                    <a:pt x="2656" y="1813"/>
                  </a:lnTo>
                  <a:lnTo>
                    <a:pt x="2663" y="1813"/>
                  </a:lnTo>
                  <a:lnTo>
                    <a:pt x="2663" y="1813"/>
                  </a:lnTo>
                  <a:lnTo>
                    <a:pt x="2671" y="1813"/>
                  </a:lnTo>
                  <a:lnTo>
                    <a:pt x="2680" y="1811"/>
                  </a:lnTo>
                  <a:lnTo>
                    <a:pt x="2688" y="1807"/>
                  </a:lnTo>
                  <a:lnTo>
                    <a:pt x="2696" y="1803"/>
                  </a:lnTo>
                  <a:lnTo>
                    <a:pt x="2690" y="1855"/>
                  </a:lnTo>
                  <a:lnTo>
                    <a:pt x="2690" y="1855"/>
                  </a:lnTo>
                  <a:lnTo>
                    <a:pt x="2680" y="1859"/>
                  </a:lnTo>
                  <a:lnTo>
                    <a:pt x="2668" y="1862"/>
                  </a:lnTo>
                  <a:lnTo>
                    <a:pt x="2655" y="1865"/>
                  </a:lnTo>
                  <a:lnTo>
                    <a:pt x="2643" y="1866"/>
                  </a:lnTo>
                  <a:lnTo>
                    <a:pt x="2643" y="1866"/>
                  </a:lnTo>
                  <a:lnTo>
                    <a:pt x="2636" y="1865"/>
                  </a:lnTo>
                  <a:lnTo>
                    <a:pt x="2628" y="1864"/>
                  </a:lnTo>
                  <a:lnTo>
                    <a:pt x="2621" y="1861"/>
                  </a:lnTo>
                  <a:lnTo>
                    <a:pt x="2616" y="1859"/>
                  </a:lnTo>
                  <a:lnTo>
                    <a:pt x="2610" y="1856"/>
                  </a:lnTo>
                  <a:lnTo>
                    <a:pt x="2605" y="1853"/>
                  </a:lnTo>
                  <a:lnTo>
                    <a:pt x="2601" y="1848"/>
                  </a:lnTo>
                  <a:lnTo>
                    <a:pt x="2597" y="1843"/>
                  </a:lnTo>
                  <a:lnTo>
                    <a:pt x="2591" y="1833"/>
                  </a:lnTo>
                  <a:lnTo>
                    <a:pt x="2587" y="1821"/>
                  </a:lnTo>
                  <a:lnTo>
                    <a:pt x="2585" y="1810"/>
                  </a:lnTo>
                  <a:lnTo>
                    <a:pt x="2584" y="1797"/>
                  </a:lnTo>
                  <a:lnTo>
                    <a:pt x="2584" y="1689"/>
                  </a:lnTo>
                  <a:lnTo>
                    <a:pt x="2549" y="1689"/>
                  </a:lnTo>
                  <a:lnTo>
                    <a:pt x="2549" y="1639"/>
                  </a:lnTo>
                  <a:lnTo>
                    <a:pt x="2584" y="1639"/>
                  </a:lnTo>
                  <a:lnTo>
                    <a:pt x="2584" y="1581"/>
                  </a:lnTo>
                  <a:lnTo>
                    <a:pt x="2639" y="1554"/>
                  </a:lnTo>
                  <a:lnTo>
                    <a:pt x="2639" y="1639"/>
                  </a:lnTo>
                  <a:lnTo>
                    <a:pt x="2688" y="1639"/>
                  </a:lnTo>
                  <a:lnTo>
                    <a:pt x="2688" y="1689"/>
                  </a:lnTo>
                  <a:lnTo>
                    <a:pt x="2639" y="1689"/>
                  </a:lnTo>
                  <a:lnTo>
                    <a:pt x="2639" y="1783"/>
                  </a:lnTo>
                  <a:close/>
                  <a:moveTo>
                    <a:pt x="2532" y="1855"/>
                  </a:moveTo>
                  <a:lnTo>
                    <a:pt x="2532" y="1855"/>
                  </a:lnTo>
                  <a:lnTo>
                    <a:pt x="2522" y="1859"/>
                  </a:lnTo>
                  <a:lnTo>
                    <a:pt x="2511" y="1862"/>
                  </a:lnTo>
                  <a:lnTo>
                    <a:pt x="2499" y="1865"/>
                  </a:lnTo>
                  <a:lnTo>
                    <a:pt x="2487" y="1866"/>
                  </a:lnTo>
                  <a:lnTo>
                    <a:pt x="2487" y="1866"/>
                  </a:lnTo>
                  <a:lnTo>
                    <a:pt x="2478" y="1865"/>
                  </a:lnTo>
                  <a:lnTo>
                    <a:pt x="2471" y="1864"/>
                  </a:lnTo>
                  <a:lnTo>
                    <a:pt x="2464" y="1861"/>
                  </a:lnTo>
                  <a:lnTo>
                    <a:pt x="2458" y="1859"/>
                  </a:lnTo>
                  <a:lnTo>
                    <a:pt x="2453" y="1856"/>
                  </a:lnTo>
                  <a:lnTo>
                    <a:pt x="2448" y="1853"/>
                  </a:lnTo>
                  <a:lnTo>
                    <a:pt x="2443" y="1848"/>
                  </a:lnTo>
                  <a:lnTo>
                    <a:pt x="2440" y="1843"/>
                  </a:lnTo>
                  <a:lnTo>
                    <a:pt x="2434" y="1833"/>
                  </a:lnTo>
                  <a:lnTo>
                    <a:pt x="2430" y="1821"/>
                  </a:lnTo>
                  <a:lnTo>
                    <a:pt x="2427" y="1810"/>
                  </a:lnTo>
                  <a:lnTo>
                    <a:pt x="2427" y="1797"/>
                  </a:lnTo>
                  <a:lnTo>
                    <a:pt x="2427" y="1689"/>
                  </a:lnTo>
                  <a:lnTo>
                    <a:pt x="2393" y="1689"/>
                  </a:lnTo>
                  <a:lnTo>
                    <a:pt x="2393" y="1639"/>
                  </a:lnTo>
                  <a:lnTo>
                    <a:pt x="2427" y="1639"/>
                  </a:lnTo>
                  <a:lnTo>
                    <a:pt x="2427" y="1581"/>
                  </a:lnTo>
                  <a:lnTo>
                    <a:pt x="2482" y="1554"/>
                  </a:lnTo>
                  <a:lnTo>
                    <a:pt x="2482" y="1639"/>
                  </a:lnTo>
                  <a:lnTo>
                    <a:pt x="2528" y="1639"/>
                  </a:lnTo>
                  <a:lnTo>
                    <a:pt x="2528" y="1689"/>
                  </a:lnTo>
                  <a:lnTo>
                    <a:pt x="2482" y="1689"/>
                  </a:lnTo>
                  <a:lnTo>
                    <a:pt x="2482" y="1783"/>
                  </a:lnTo>
                  <a:lnTo>
                    <a:pt x="2482" y="1783"/>
                  </a:lnTo>
                  <a:lnTo>
                    <a:pt x="2482" y="1791"/>
                  </a:lnTo>
                  <a:lnTo>
                    <a:pt x="2483" y="1796"/>
                  </a:lnTo>
                  <a:lnTo>
                    <a:pt x="2485" y="1802"/>
                  </a:lnTo>
                  <a:lnTo>
                    <a:pt x="2488" y="1806"/>
                  </a:lnTo>
                  <a:lnTo>
                    <a:pt x="2491" y="1810"/>
                  </a:lnTo>
                  <a:lnTo>
                    <a:pt x="2495" y="1812"/>
                  </a:lnTo>
                  <a:lnTo>
                    <a:pt x="2500" y="1813"/>
                  </a:lnTo>
                  <a:lnTo>
                    <a:pt x="2505" y="1813"/>
                  </a:lnTo>
                  <a:lnTo>
                    <a:pt x="2505" y="1813"/>
                  </a:lnTo>
                  <a:lnTo>
                    <a:pt x="2514" y="1813"/>
                  </a:lnTo>
                  <a:lnTo>
                    <a:pt x="2523" y="1811"/>
                  </a:lnTo>
                  <a:lnTo>
                    <a:pt x="2531" y="1807"/>
                  </a:lnTo>
                  <a:lnTo>
                    <a:pt x="2538" y="1803"/>
                  </a:lnTo>
                  <a:lnTo>
                    <a:pt x="2532" y="1855"/>
                  </a:lnTo>
                  <a:close/>
                  <a:moveTo>
                    <a:pt x="3074" y="1700"/>
                  </a:moveTo>
                  <a:lnTo>
                    <a:pt x="3074" y="1700"/>
                  </a:lnTo>
                  <a:lnTo>
                    <a:pt x="3066" y="1695"/>
                  </a:lnTo>
                  <a:lnTo>
                    <a:pt x="3057" y="1691"/>
                  </a:lnTo>
                  <a:lnTo>
                    <a:pt x="3047" y="1689"/>
                  </a:lnTo>
                  <a:lnTo>
                    <a:pt x="3037" y="1688"/>
                  </a:lnTo>
                  <a:lnTo>
                    <a:pt x="3037" y="1688"/>
                  </a:lnTo>
                  <a:lnTo>
                    <a:pt x="3028" y="1689"/>
                  </a:lnTo>
                  <a:lnTo>
                    <a:pt x="3020" y="1691"/>
                  </a:lnTo>
                  <a:lnTo>
                    <a:pt x="3013" y="1696"/>
                  </a:lnTo>
                  <a:lnTo>
                    <a:pt x="3007" y="1701"/>
                  </a:lnTo>
                  <a:lnTo>
                    <a:pt x="3003" y="1708"/>
                  </a:lnTo>
                  <a:lnTo>
                    <a:pt x="3001" y="1717"/>
                  </a:lnTo>
                  <a:lnTo>
                    <a:pt x="2999" y="1728"/>
                  </a:lnTo>
                  <a:lnTo>
                    <a:pt x="2998" y="1740"/>
                  </a:lnTo>
                  <a:lnTo>
                    <a:pt x="2998" y="1860"/>
                  </a:lnTo>
                  <a:lnTo>
                    <a:pt x="2943" y="1860"/>
                  </a:lnTo>
                  <a:lnTo>
                    <a:pt x="2943" y="1639"/>
                  </a:lnTo>
                  <a:lnTo>
                    <a:pt x="2998" y="1639"/>
                  </a:lnTo>
                  <a:lnTo>
                    <a:pt x="2998" y="1657"/>
                  </a:lnTo>
                  <a:lnTo>
                    <a:pt x="2998" y="1657"/>
                  </a:lnTo>
                  <a:lnTo>
                    <a:pt x="3003" y="1652"/>
                  </a:lnTo>
                  <a:lnTo>
                    <a:pt x="3009" y="1646"/>
                  </a:lnTo>
                  <a:lnTo>
                    <a:pt x="3014" y="1643"/>
                  </a:lnTo>
                  <a:lnTo>
                    <a:pt x="3021" y="1640"/>
                  </a:lnTo>
                  <a:lnTo>
                    <a:pt x="3026" y="1636"/>
                  </a:lnTo>
                  <a:lnTo>
                    <a:pt x="3033" y="1635"/>
                  </a:lnTo>
                  <a:lnTo>
                    <a:pt x="3039" y="1634"/>
                  </a:lnTo>
                  <a:lnTo>
                    <a:pt x="3047" y="1633"/>
                  </a:lnTo>
                  <a:lnTo>
                    <a:pt x="3047" y="1633"/>
                  </a:lnTo>
                  <a:lnTo>
                    <a:pt x="3058" y="1634"/>
                  </a:lnTo>
                  <a:lnTo>
                    <a:pt x="3069" y="1637"/>
                  </a:lnTo>
                  <a:lnTo>
                    <a:pt x="3079" y="1641"/>
                  </a:lnTo>
                  <a:lnTo>
                    <a:pt x="3088" y="1646"/>
                  </a:lnTo>
                  <a:lnTo>
                    <a:pt x="3074" y="1700"/>
                  </a:lnTo>
                  <a:close/>
                  <a:moveTo>
                    <a:pt x="593" y="1579"/>
                  </a:moveTo>
                  <a:lnTo>
                    <a:pt x="593" y="1607"/>
                  </a:lnTo>
                  <a:lnTo>
                    <a:pt x="537" y="1607"/>
                  </a:lnTo>
                  <a:lnTo>
                    <a:pt x="537" y="1551"/>
                  </a:lnTo>
                  <a:lnTo>
                    <a:pt x="593" y="1551"/>
                  </a:lnTo>
                  <a:lnTo>
                    <a:pt x="593" y="1579"/>
                  </a:lnTo>
                  <a:close/>
                  <a:moveTo>
                    <a:pt x="975" y="1639"/>
                  </a:moveTo>
                  <a:lnTo>
                    <a:pt x="1030" y="1639"/>
                  </a:lnTo>
                  <a:lnTo>
                    <a:pt x="1030" y="1738"/>
                  </a:lnTo>
                  <a:lnTo>
                    <a:pt x="1030" y="1860"/>
                  </a:lnTo>
                  <a:lnTo>
                    <a:pt x="975" y="1860"/>
                  </a:lnTo>
                  <a:lnTo>
                    <a:pt x="975" y="1639"/>
                  </a:lnTo>
                  <a:close/>
                  <a:moveTo>
                    <a:pt x="1030" y="1579"/>
                  </a:moveTo>
                  <a:lnTo>
                    <a:pt x="1030" y="1607"/>
                  </a:lnTo>
                  <a:lnTo>
                    <a:pt x="975" y="1607"/>
                  </a:lnTo>
                  <a:lnTo>
                    <a:pt x="975" y="1551"/>
                  </a:lnTo>
                  <a:lnTo>
                    <a:pt x="1030" y="1551"/>
                  </a:lnTo>
                  <a:lnTo>
                    <a:pt x="1030" y="1579"/>
                  </a:lnTo>
                  <a:close/>
                  <a:moveTo>
                    <a:pt x="2539" y="2042"/>
                  </a:moveTo>
                  <a:lnTo>
                    <a:pt x="2539" y="2042"/>
                  </a:lnTo>
                  <a:lnTo>
                    <a:pt x="2534" y="2038"/>
                  </a:lnTo>
                  <a:lnTo>
                    <a:pt x="2528" y="2033"/>
                  </a:lnTo>
                  <a:lnTo>
                    <a:pt x="2523" y="2030"/>
                  </a:lnTo>
                  <a:lnTo>
                    <a:pt x="2516" y="2027"/>
                  </a:lnTo>
                  <a:lnTo>
                    <a:pt x="2511" y="2025"/>
                  </a:lnTo>
                  <a:lnTo>
                    <a:pt x="2504" y="2024"/>
                  </a:lnTo>
                  <a:lnTo>
                    <a:pt x="2490" y="2021"/>
                  </a:lnTo>
                  <a:lnTo>
                    <a:pt x="2490" y="2021"/>
                  </a:lnTo>
                  <a:lnTo>
                    <a:pt x="2480" y="2022"/>
                  </a:lnTo>
                  <a:lnTo>
                    <a:pt x="2471" y="2024"/>
                  </a:lnTo>
                  <a:lnTo>
                    <a:pt x="2462" y="2027"/>
                  </a:lnTo>
                  <a:lnTo>
                    <a:pt x="2453" y="2030"/>
                  </a:lnTo>
                  <a:lnTo>
                    <a:pt x="2446" y="2035"/>
                  </a:lnTo>
                  <a:lnTo>
                    <a:pt x="2439" y="2039"/>
                  </a:lnTo>
                  <a:lnTo>
                    <a:pt x="2432" y="2046"/>
                  </a:lnTo>
                  <a:lnTo>
                    <a:pt x="2426" y="2052"/>
                  </a:lnTo>
                  <a:lnTo>
                    <a:pt x="2421" y="2060"/>
                  </a:lnTo>
                  <a:lnTo>
                    <a:pt x="2416" y="2069"/>
                  </a:lnTo>
                  <a:lnTo>
                    <a:pt x="2413" y="2078"/>
                  </a:lnTo>
                  <a:lnTo>
                    <a:pt x="2409" y="2089"/>
                  </a:lnTo>
                  <a:lnTo>
                    <a:pt x="2406" y="2099"/>
                  </a:lnTo>
                  <a:lnTo>
                    <a:pt x="2405" y="2111"/>
                  </a:lnTo>
                  <a:lnTo>
                    <a:pt x="2404" y="2123"/>
                  </a:lnTo>
                  <a:lnTo>
                    <a:pt x="2403" y="2136"/>
                  </a:lnTo>
                  <a:lnTo>
                    <a:pt x="2403" y="2136"/>
                  </a:lnTo>
                  <a:lnTo>
                    <a:pt x="2404" y="2149"/>
                  </a:lnTo>
                  <a:lnTo>
                    <a:pt x="2405" y="2161"/>
                  </a:lnTo>
                  <a:lnTo>
                    <a:pt x="2406" y="2174"/>
                  </a:lnTo>
                  <a:lnTo>
                    <a:pt x="2409" y="2186"/>
                  </a:lnTo>
                  <a:lnTo>
                    <a:pt x="2411" y="2196"/>
                  </a:lnTo>
                  <a:lnTo>
                    <a:pt x="2416" y="2206"/>
                  </a:lnTo>
                  <a:lnTo>
                    <a:pt x="2420" y="2214"/>
                  </a:lnTo>
                  <a:lnTo>
                    <a:pt x="2426" y="2222"/>
                  </a:lnTo>
                  <a:lnTo>
                    <a:pt x="2431" y="2230"/>
                  </a:lnTo>
                  <a:lnTo>
                    <a:pt x="2438" y="2235"/>
                  </a:lnTo>
                  <a:lnTo>
                    <a:pt x="2445" y="2241"/>
                  </a:lnTo>
                  <a:lnTo>
                    <a:pt x="2452" y="2245"/>
                  </a:lnTo>
                  <a:lnTo>
                    <a:pt x="2461" y="2250"/>
                  </a:lnTo>
                  <a:lnTo>
                    <a:pt x="2470" y="2252"/>
                  </a:lnTo>
                  <a:lnTo>
                    <a:pt x="2479" y="2253"/>
                  </a:lnTo>
                  <a:lnTo>
                    <a:pt x="2489" y="2254"/>
                  </a:lnTo>
                  <a:lnTo>
                    <a:pt x="2489" y="2254"/>
                  </a:lnTo>
                  <a:lnTo>
                    <a:pt x="2495" y="2253"/>
                  </a:lnTo>
                  <a:lnTo>
                    <a:pt x="2503" y="2252"/>
                  </a:lnTo>
                  <a:lnTo>
                    <a:pt x="2510" y="2251"/>
                  </a:lnTo>
                  <a:lnTo>
                    <a:pt x="2515" y="2249"/>
                  </a:lnTo>
                  <a:lnTo>
                    <a:pt x="2522" y="2245"/>
                  </a:lnTo>
                  <a:lnTo>
                    <a:pt x="2528" y="2242"/>
                  </a:lnTo>
                  <a:lnTo>
                    <a:pt x="2534" y="2238"/>
                  </a:lnTo>
                  <a:lnTo>
                    <a:pt x="2539" y="2232"/>
                  </a:lnTo>
                  <a:lnTo>
                    <a:pt x="2539" y="2249"/>
                  </a:lnTo>
                  <a:lnTo>
                    <a:pt x="2595" y="2249"/>
                  </a:lnTo>
                  <a:lnTo>
                    <a:pt x="2595" y="1934"/>
                  </a:lnTo>
                  <a:lnTo>
                    <a:pt x="2539" y="1962"/>
                  </a:lnTo>
                  <a:lnTo>
                    <a:pt x="2539" y="2042"/>
                  </a:lnTo>
                  <a:close/>
                  <a:moveTo>
                    <a:pt x="2501" y="2203"/>
                  </a:moveTo>
                  <a:lnTo>
                    <a:pt x="2501" y="2203"/>
                  </a:lnTo>
                  <a:lnTo>
                    <a:pt x="2493" y="2202"/>
                  </a:lnTo>
                  <a:lnTo>
                    <a:pt x="2487" y="2200"/>
                  </a:lnTo>
                  <a:lnTo>
                    <a:pt x="2479" y="2197"/>
                  </a:lnTo>
                  <a:lnTo>
                    <a:pt x="2472" y="2190"/>
                  </a:lnTo>
                  <a:lnTo>
                    <a:pt x="2467" y="2181"/>
                  </a:lnTo>
                  <a:lnTo>
                    <a:pt x="2462" y="2169"/>
                  </a:lnTo>
                  <a:lnTo>
                    <a:pt x="2460" y="2154"/>
                  </a:lnTo>
                  <a:lnTo>
                    <a:pt x="2459" y="2134"/>
                  </a:lnTo>
                  <a:lnTo>
                    <a:pt x="2459" y="2134"/>
                  </a:lnTo>
                  <a:lnTo>
                    <a:pt x="2460" y="2117"/>
                  </a:lnTo>
                  <a:lnTo>
                    <a:pt x="2462" y="2103"/>
                  </a:lnTo>
                  <a:lnTo>
                    <a:pt x="2467" y="2092"/>
                  </a:lnTo>
                  <a:lnTo>
                    <a:pt x="2472" y="2084"/>
                  </a:lnTo>
                  <a:lnTo>
                    <a:pt x="2479" y="2079"/>
                  </a:lnTo>
                  <a:lnTo>
                    <a:pt x="2485" y="2074"/>
                  </a:lnTo>
                  <a:lnTo>
                    <a:pt x="2493" y="2073"/>
                  </a:lnTo>
                  <a:lnTo>
                    <a:pt x="2500" y="2072"/>
                  </a:lnTo>
                  <a:lnTo>
                    <a:pt x="2500" y="2072"/>
                  </a:lnTo>
                  <a:lnTo>
                    <a:pt x="2507" y="2073"/>
                  </a:lnTo>
                  <a:lnTo>
                    <a:pt x="2514" y="2074"/>
                  </a:lnTo>
                  <a:lnTo>
                    <a:pt x="2520" y="2076"/>
                  </a:lnTo>
                  <a:lnTo>
                    <a:pt x="2525" y="2080"/>
                  </a:lnTo>
                  <a:lnTo>
                    <a:pt x="2530" y="2083"/>
                  </a:lnTo>
                  <a:lnTo>
                    <a:pt x="2534" y="2086"/>
                  </a:lnTo>
                  <a:lnTo>
                    <a:pt x="2539" y="2094"/>
                  </a:lnTo>
                  <a:lnTo>
                    <a:pt x="2539" y="2181"/>
                  </a:lnTo>
                  <a:lnTo>
                    <a:pt x="2539" y="2181"/>
                  </a:lnTo>
                  <a:lnTo>
                    <a:pt x="2533" y="2189"/>
                  </a:lnTo>
                  <a:lnTo>
                    <a:pt x="2525" y="2196"/>
                  </a:lnTo>
                  <a:lnTo>
                    <a:pt x="2520" y="2199"/>
                  </a:lnTo>
                  <a:lnTo>
                    <a:pt x="2514" y="2201"/>
                  </a:lnTo>
                  <a:lnTo>
                    <a:pt x="2507" y="2202"/>
                  </a:lnTo>
                  <a:lnTo>
                    <a:pt x="2501" y="2203"/>
                  </a:lnTo>
                  <a:lnTo>
                    <a:pt x="2501" y="2203"/>
                  </a:lnTo>
                  <a:close/>
                  <a:moveTo>
                    <a:pt x="672" y="2089"/>
                  </a:moveTo>
                  <a:lnTo>
                    <a:pt x="672" y="2089"/>
                  </a:lnTo>
                  <a:lnTo>
                    <a:pt x="664" y="2084"/>
                  </a:lnTo>
                  <a:lnTo>
                    <a:pt x="656" y="2080"/>
                  </a:lnTo>
                  <a:lnTo>
                    <a:pt x="646" y="2078"/>
                  </a:lnTo>
                  <a:lnTo>
                    <a:pt x="636" y="2076"/>
                  </a:lnTo>
                  <a:lnTo>
                    <a:pt x="636" y="2076"/>
                  </a:lnTo>
                  <a:lnTo>
                    <a:pt x="627" y="2078"/>
                  </a:lnTo>
                  <a:lnTo>
                    <a:pt x="618" y="2080"/>
                  </a:lnTo>
                  <a:lnTo>
                    <a:pt x="611" y="2084"/>
                  </a:lnTo>
                  <a:lnTo>
                    <a:pt x="606" y="2090"/>
                  </a:lnTo>
                  <a:lnTo>
                    <a:pt x="601" y="2096"/>
                  </a:lnTo>
                  <a:lnTo>
                    <a:pt x="599" y="2105"/>
                  </a:lnTo>
                  <a:lnTo>
                    <a:pt x="597" y="2116"/>
                  </a:lnTo>
                  <a:lnTo>
                    <a:pt x="596" y="2128"/>
                  </a:lnTo>
                  <a:lnTo>
                    <a:pt x="596" y="2249"/>
                  </a:lnTo>
                  <a:lnTo>
                    <a:pt x="542" y="2249"/>
                  </a:lnTo>
                  <a:lnTo>
                    <a:pt x="542" y="2027"/>
                  </a:lnTo>
                  <a:lnTo>
                    <a:pt x="596" y="2027"/>
                  </a:lnTo>
                  <a:lnTo>
                    <a:pt x="596" y="2046"/>
                  </a:lnTo>
                  <a:lnTo>
                    <a:pt x="596" y="2046"/>
                  </a:lnTo>
                  <a:lnTo>
                    <a:pt x="601" y="2040"/>
                  </a:lnTo>
                  <a:lnTo>
                    <a:pt x="607" y="2035"/>
                  </a:lnTo>
                  <a:lnTo>
                    <a:pt x="613" y="2031"/>
                  </a:lnTo>
                  <a:lnTo>
                    <a:pt x="619" y="2028"/>
                  </a:lnTo>
                  <a:lnTo>
                    <a:pt x="625" y="2025"/>
                  </a:lnTo>
                  <a:lnTo>
                    <a:pt x="631" y="2024"/>
                  </a:lnTo>
                  <a:lnTo>
                    <a:pt x="639" y="2022"/>
                  </a:lnTo>
                  <a:lnTo>
                    <a:pt x="646" y="2021"/>
                  </a:lnTo>
                  <a:lnTo>
                    <a:pt x="646" y="2021"/>
                  </a:lnTo>
                  <a:lnTo>
                    <a:pt x="657" y="2022"/>
                  </a:lnTo>
                  <a:lnTo>
                    <a:pt x="668" y="2026"/>
                  </a:lnTo>
                  <a:lnTo>
                    <a:pt x="679" y="2030"/>
                  </a:lnTo>
                  <a:lnTo>
                    <a:pt x="688" y="2036"/>
                  </a:lnTo>
                  <a:lnTo>
                    <a:pt x="672" y="2089"/>
                  </a:lnTo>
                  <a:close/>
                  <a:moveTo>
                    <a:pt x="241" y="2027"/>
                  </a:moveTo>
                  <a:lnTo>
                    <a:pt x="295" y="2027"/>
                  </a:lnTo>
                  <a:lnTo>
                    <a:pt x="232" y="2249"/>
                  </a:lnTo>
                  <a:lnTo>
                    <a:pt x="184" y="2249"/>
                  </a:lnTo>
                  <a:lnTo>
                    <a:pt x="160" y="2157"/>
                  </a:lnTo>
                  <a:lnTo>
                    <a:pt x="160" y="2157"/>
                  </a:lnTo>
                  <a:lnTo>
                    <a:pt x="148" y="2108"/>
                  </a:lnTo>
                  <a:lnTo>
                    <a:pt x="148" y="2108"/>
                  </a:lnTo>
                  <a:lnTo>
                    <a:pt x="142" y="2132"/>
                  </a:lnTo>
                  <a:lnTo>
                    <a:pt x="136" y="2158"/>
                  </a:lnTo>
                  <a:lnTo>
                    <a:pt x="110" y="2249"/>
                  </a:lnTo>
                  <a:lnTo>
                    <a:pt x="63" y="2249"/>
                  </a:lnTo>
                  <a:lnTo>
                    <a:pt x="63" y="2247"/>
                  </a:lnTo>
                  <a:lnTo>
                    <a:pt x="0" y="2027"/>
                  </a:lnTo>
                  <a:lnTo>
                    <a:pt x="57" y="2027"/>
                  </a:lnTo>
                  <a:lnTo>
                    <a:pt x="77" y="2110"/>
                  </a:lnTo>
                  <a:lnTo>
                    <a:pt x="77" y="2110"/>
                  </a:lnTo>
                  <a:lnTo>
                    <a:pt x="83" y="2136"/>
                  </a:lnTo>
                  <a:lnTo>
                    <a:pt x="88" y="2164"/>
                  </a:lnTo>
                  <a:lnTo>
                    <a:pt x="88" y="2164"/>
                  </a:lnTo>
                  <a:lnTo>
                    <a:pt x="95" y="2136"/>
                  </a:lnTo>
                  <a:lnTo>
                    <a:pt x="102" y="2108"/>
                  </a:lnTo>
                  <a:lnTo>
                    <a:pt x="125" y="2027"/>
                  </a:lnTo>
                  <a:lnTo>
                    <a:pt x="172" y="2027"/>
                  </a:lnTo>
                  <a:lnTo>
                    <a:pt x="195" y="2108"/>
                  </a:lnTo>
                  <a:lnTo>
                    <a:pt x="195" y="2108"/>
                  </a:lnTo>
                  <a:lnTo>
                    <a:pt x="202" y="2135"/>
                  </a:lnTo>
                  <a:lnTo>
                    <a:pt x="209" y="2165"/>
                  </a:lnTo>
                  <a:lnTo>
                    <a:pt x="209" y="2165"/>
                  </a:lnTo>
                  <a:lnTo>
                    <a:pt x="213" y="2139"/>
                  </a:lnTo>
                  <a:lnTo>
                    <a:pt x="220" y="2108"/>
                  </a:lnTo>
                  <a:lnTo>
                    <a:pt x="241" y="2027"/>
                  </a:lnTo>
                  <a:close/>
                  <a:moveTo>
                    <a:pt x="406" y="2021"/>
                  </a:moveTo>
                  <a:lnTo>
                    <a:pt x="406" y="2021"/>
                  </a:lnTo>
                  <a:lnTo>
                    <a:pt x="396" y="2022"/>
                  </a:lnTo>
                  <a:lnTo>
                    <a:pt x="385" y="2024"/>
                  </a:lnTo>
                  <a:lnTo>
                    <a:pt x="375" y="2027"/>
                  </a:lnTo>
                  <a:lnTo>
                    <a:pt x="366" y="2030"/>
                  </a:lnTo>
                  <a:lnTo>
                    <a:pt x="358" y="2035"/>
                  </a:lnTo>
                  <a:lnTo>
                    <a:pt x="349" y="2040"/>
                  </a:lnTo>
                  <a:lnTo>
                    <a:pt x="341" y="2047"/>
                  </a:lnTo>
                  <a:lnTo>
                    <a:pt x="334" y="2054"/>
                  </a:lnTo>
                  <a:lnTo>
                    <a:pt x="328" y="2062"/>
                  </a:lnTo>
                  <a:lnTo>
                    <a:pt x="322" y="2071"/>
                  </a:lnTo>
                  <a:lnTo>
                    <a:pt x="317" y="2081"/>
                  </a:lnTo>
                  <a:lnTo>
                    <a:pt x="313" y="2091"/>
                  </a:lnTo>
                  <a:lnTo>
                    <a:pt x="310" y="2102"/>
                  </a:lnTo>
                  <a:lnTo>
                    <a:pt x="308" y="2113"/>
                  </a:lnTo>
                  <a:lnTo>
                    <a:pt x="306" y="2125"/>
                  </a:lnTo>
                  <a:lnTo>
                    <a:pt x="306" y="2138"/>
                  </a:lnTo>
                  <a:lnTo>
                    <a:pt x="306" y="2138"/>
                  </a:lnTo>
                  <a:lnTo>
                    <a:pt x="306" y="2150"/>
                  </a:lnTo>
                  <a:lnTo>
                    <a:pt x="308" y="2163"/>
                  </a:lnTo>
                  <a:lnTo>
                    <a:pt x="310" y="2174"/>
                  </a:lnTo>
                  <a:lnTo>
                    <a:pt x="313" y="2185"/>
                  </a:lnTo>
                  <a:lnTo>
                    <a:pt x="317" y="2194"/>
                  </a:lnTo>
                  <a:lnTo>
                    <a:pt x="322" y="2204"/>
                  </a:lnTo>
                  <a:lnTo>
                    <a:pt x="328" y="2213"/>
                  </a:lnTo>
                  <a:lnTo>
                    <a:pt x="334" y="2221"/>
                  </a:lnTo>
                  <a:lnTo>
                    <a:pt x="341" y="2229"/>
                  </a:lnTo>
                  <a:lnTo>
                    <a:pt x="349" y="2235"/>
                  </a:lnTo>
                  <a:lnTo>
                    <a:pt x="358" y="2241"/>
                  </a:lnTo>
                  <a:lnTo>
                    <a:pt x="366" y="2245"/>
                  </a:lnTo>
                  <a:lnTo>
                    <a:pt x="375" y="2249"/>
                  </a:lnTo>
                  <a:lnTo>
                    <a:pt x="385" y="2252"/>
                  </a:lnTo>
                  <a:lnTo>
                    <a:pt x="396" y="2253"/>
                  </a:lnTo>
                  <a:lnTo>
                    <a:pt x="406" y="2254"/>
                  </a:lnTo>
                  <a:lnTo>
                    <a:pt x="406" y="2254"/>
                  </a:lnTo>
                  <a:lnTo>
                    <a:pt x="417" y="2253"/>
                  </a:lnTo>
                  <a:lnTo>
                    <a:pt x="428" y="2252"/>
                  </a:lnTo>
                  <a:lnTo>
                    <a:pt x="438" y="2249"/>
                  </a:lnTo>
                  <a:lnTo>
                    <a:pt x="447" y="2245"/>
                  </a:lnTo>
                  <a:lnTo>
                    <a:pt x="456" y="2241"/>
                  </a:lnTo>
                  <a:lnTo>
                    <a:pt x="465" y="2235"/>
                  </a:lnTo>
                  <a:lnTo>
                    <a:pt x="472" y="2229"/>
                  </a:lnTo>
                  <a:lnTo>
                    <a:pt x="479" y="2221"/>
                  </a:lnTo>
                  <a:lnTo>
                    <a:pt x="486" y="2213"/>
                  </a:lnTo>
                  <a:lnTo>
                    <a:pt x="491" y="2204"/>
                  </a:lnTo>
                  <a:lnTo>
                    <a:pt x="496" y="2194"/>
                  </a:lnTo>
                  <a:lnTo>
                    <a:pt x="500" y="2185"/>
                  </a:lnTo>
                  <a:lnTo>
                    <a:pt x="503" y="2174"/>
                  </a:lnTo>
                  <a:lnTo>
                    <a:pt x="505" y="2163"/>
                  </a:lnTo>
                  <a:lnTo>
                    <a:pt x="508" y="2150"/>
                  </a:lnTo>
                  <a:lnTo>
                    <a:pt x="508" y="2138"/>
                  </a:lnTo>
                  <a:lnTo>
                    <a:pt x="508" y="2138"/>
                  </a:lnTo>
                  <a:lnTo>
                    <a:pt x="508" y="2125"/>
                  </a:lnTo>
                  <a:lnTo>
                    <a:pt x="505" y="2113"/>
                  </a:lnTo>
                  <a:lnTo>
                    <a:pt x="503" y="2102"/>
                  </a:lnTo>
                  <a:lnTo>
                    <a:pt x="500" y="2091"/>
                  </a:lnTo>
                  <a:lnTo>
                    <a:pt x="496" y="2081"/>
                  </a:lnTo>
                  <a:lnTo>
                    <a:pt x="491" y="2071"/>
                  </a:lnTo>
                  <a:lnTo>
                    <a:pt x="486" y="2062"/>
                  </a:lnTo>
                  <a:lnTo>
                    <a:pt x="479" y="2054"/>
                  </a:lnTo>
                  <a:lnTo>
                    <a:pt x="472" y="2047"/>
                  </a:lnTo>
                  <a:lnTo>
                    <a:pt x="465" y="2040"/>
                  </a:lnTo>
                  <a:lnTo>
                    <a:pt x="456" y="2035"/>
                  </a:lnTo>
                  <a:lnTo>
                    <a:pt x="447" y="2030"/>
                  </a:lnTo>
                  <a:lnTo>
                    <a:pt x="438" y="2027"/>
                  </a:lnTo>
                  <a:lnTo>
                    <a:pt x="428" y="2024"/>
                  </a:lnTo>
                  <a:lnTo>
                    <a:pt x="417" y="2022"/>
                  </a:lnTo>
                  <a:lnTo>
                    <a:pt x="406" y="2021"/>
                  </a:lnTo>
                  <a:lnTo>
                    <a:pt x="406" y="2021"/>
                  </a:lnTo>
                  <a:close/>
                  <a:moveTo>
                    <a:pt x="406" y="2202"/>
                  </a:moveTo>
                  <a:lnTo>
                    <a:pt x="406" y="2202"/>
                  </a:lnTo>
                  <a:lnTo>
                    <a:pt x="396" y="2201"/>
                  </a:lnTo>
                  <a:lnTo>
                    <a:pt x="387" y="2198"/>
                  </a:lnTo>
                  <a:lnTo>
                    <a:pt x="381" y="2192"/>
                  </a:lnTo>
                  <a:lnTo>
                    <a:pt x="374" y="2185"/>
                  </a:lnTo>
                  <a:lnTo>
                    <a:pt x="369" y="2176"/>
                  </a:lnTo>
                  <a:lnTo>
                    <a:pt x="364" y="2165"/>
                  </a:lnTo>
                  <a:lnTo>
                    <a:pt x="362" y="2151"/>
                  </a:lnTo>
                  <a:lnTo>
                    <a:pt x="362" y="2138"/>
                  </a:lnTo>
                  <a:lnTo>
                    <a:pt x="362" y="2138"/>
                  </a:lnTo>
                  <a:lnTo>
                    <a:pt x="362" y="2124"/>
                  </a:lnTo>
                  <a:lnTo>
                    <a:pt x="364" y="2111"/>
                  </a:lnTo>
                  <a:lnTo>
                    <a:pt x="369" y="2101"/>
                  </a:lnTo>
                  <a:lnTo>
                    <a:pt x="374" y="2091"/>
                  </a:lnTo>
                  <a:lnTo>
                    <a:pt x="381" y="2083"/>
                  </a:lnTo>
                  <a:lnTo>
                    <a:pt x="387" y="2078"/>
                  </a:lnTo>
                  <a:lnTo>
                    <a:pt x="396" y="2074"/>
                  </a:lnTo>
                  <a:lnTo>
                    <a:pt x="406" y="2073"/>
                  </a:lnTo>
                  <a:lnTo>
                    <a:pt x="406" y="2073"/>
                  </a:lnTo>
                  <a:lnTo>
                    <a:pt x="416" y="2074"/>
                  </a:lnTo>
                  <a:lnTo>
                    <a:pt x="425" y="2078"/>
                  </a:lnTo>
                  <a:lnTo>
                    <a:pt x="433" y="2083"/>
                  </a:lnTo>
                  <a:lnTo>
                    <a:pt x="439" y="2091"/>
                  </a:lnTo>
                  <a:lnTo>
                    <a:pt x="445" y="2101"/>
                  </a:lnTo>
                  <a:lnTo>
                    <a:pt x="448" y="2111"/>
                  </a:lnTo>
                  <a:lnTo>
                    <a:pt x="450" y="2124"/>
                  </a:lnTo>
                  <a:lnTo>
                    <a:pt x="451" y="2138"/>
                  </a:lnTo>
                  <a:lnTo>
                    <a:pt x="451" y="2138"/>
                  </a:lnTo>
                  <a:lnTo>
                    <a:pt x="450" y="2151"/>
                  </a:lnTo>
                  <a:lnTo>
                    <a:pt x="448" y="2165"/>
                  </a:lnTo>
                  <a:lnTo>
                    <a:pt x="445" y="2176"/>
                  </a:lnTo>
                  <a:lnTo>
                    <a:pt x="439" y="2185"/>
                  </a:lnTo>
                  <a:lnTo>
                    <a:pt x="433" y="2192"/>
                  </a:lnTo>
                  <a:lnTo>
                    <a:pt x="425" y="2198"/>
                  </a:lnTo>
                  <a:lnTo>
                    <a:pt x="416" y="2201"/>
                  </a:lnTo>
                  <a:lnTo>
                    <a:pt x="406" y="2202"/>
                  </a:lnTo>
                  <a:lnTo>
                    <a:pt x="406" y="2202"/>
                  </a:lnTo>
                  <a:close/>
                  <a:moveTo>
                    <a:pt x="2269" y="2089"/>
                  </a:moveTo>
                  <a:lnTo>
                    <a:pt x="2269" y="2089"/>
                  </a:lnTo>
                  <a:lnTo>
                    <a:pt x="2260" y="2084"/>
                  </a:lnTo>
                  <a:lnTo>
                    <a:pt x="2251" y="2080"/>
                  </a:lnTo>
                  <a:lnTo>
                    <a:pt x="2242" y="2078"/>
                  </a:lnTo>
                  <a:lnTo>
                    <a:pt x="2233" y="2076"/>
                  </a:lnTo>
                  <a:lnTo>
                    <a:pt x="2233" y="2076"/>
                  </a:lnTo>
                  <a:lnTo>
                    <a:pt x="2223" y="2078"/>
                  </a:lnTo>
                  <a:lnTo>
                    <a:pt x="2215" y="2080"/>
                  </a:lnTo>
                  <a:lnTo>
                    <a:pt x="2208" y="2084"/>
                  </a:lnTo>
                  <a:lnTo>
                    <a:pt x="2203" y="2090"/>
                  </a:lnTo>
                  <a:lnTo>
                    <a:pt x="2198" y="2096"/>
                  </a:lnTo>
                  <a:lnTo>
                    <a:pt x="2195" y="2105"/>
                  </a:lnTo>
                  <a:lnTo>
                    <a:pt x="2193" y="2116"/>
                  </a:lnTo>
                  <a:lnTo>
                    <a:pt x="2193" y="2128"/>
                  </a:lnTo>
                  <a:lnTo>
                    <a:pt x="2193" y="2249"/>
                  </a:lnTo>
                  <a:lnTo>
                    <a:pt x="2138" y="2249"/>
                  </a:lnTo>
                  <a:lnTo>
                    <a:pt x="2138" y="2027"/>
                  </a:lnTo>
                  <a:lnTo>
                    <a:pt x="2193" y="2027"/>
                  </a:lnTo>
                  <a:lnTo>
                    <a:pt x="2193" y="2046"/>
                  </a:lnTo>
                  <a:lnTo>
                    <a:pt x="2193" y="2046"/>
                  </a:lnTo>
                  <a:lnTo>
                    <a:pt x="2197" y="2040"/>
                  </a:lnTo>
                  <a:lnTo>
                    <a:pt x="2203" y="2035"/>
                  </a:lnTo>
                  <a:lnTo>
                    <a:pt x="2208" y="2031"/>
                  </a:lnTo>
                  <a:lnTo>
                    <a:pt x="2215" y="2028"/>
                  </a:lnTo>
                  <a:lnTo>
                    <a:pt x="2222" y="2025"/>
                  </a:lnTo>
                  <a:lnTo>
                    <a:pt x="2228" y="2024"/>
                  </a:lnTo>
                  <a:lnTo>
                    <a:pt x="2235" y="2022"/>
                  </a:lnTo>
                  <a:lnTo>
                    <a:pt x="2242" y="2021"/>
                  </a:lnTo>
                  <a:lnTo>
                    <a:pt x="2242" y="2021"/>
                  </a:lnTo>
                  <a:lnTo>
                    <a:pt x="2253" y="2022"/>
                  </a:lnTo>
                  <a:lnTo>
                    <a:pt x="2264" y="2026"/>
                  </a:lnTo>
                  <a:lnTo>
                    <a:pt x="2275" y="2030"/>
                  </a:lnTo>
                  <a:lnTo>
                    <a:pt x="2283" y="2036"/>
                  </a:lnTo>
                  <a:lnTo>
                    <a:pt x="2269" y="2089"/>
                  </a:lnTo>
                  <a:close/>
                  <a:moveTo>
                    <a:pt x="1836" y="2027"/>
                  </a:moveTo>
                  <a:lnTo>
                    <a:pt x="1891" y="2027"/>
                  </a:lnTo>
                  <a:lnTo>
                    <a:pt x="1828" y="2249"/>
                  </a:lnTo>
                  <a:lnTo>
                    <a:pt x="1780" y="2249"/>
                  </a:lnTo>
                  <a:lnTo>
                    <a:pt x="1756" y="2157"/>
                  </a:lnTo>
                  <a:lnTo>
                    <a:pt x="1756" y="2157"/>
                  </a:lnTo>
                  <a:lnTo>
                    <a:pt x="1744" y="2108"/>
                  </a:lnTo>
                  <a:lnTo>
                    <a:pt x="1744" y="2108"/>
                  </a:lnTo>
                  <a:lnTo>
                    <a:pt x="1738" y="2132"/>
                  </a:lnTo>
                  <a:lnTo>
                    <a:pt x="1732" y="2158"/>
                  </a:lnTo>
                  <a:lnTo>
                    <a:pt x="1707" y="2249"/>
                  </a:lnTo>
                  <a:lnTo>
                    <a:pt x="1660" y="2249"/>
                  </a:lnTo>
                  <a:lnTo>
                    <a:pt x="1659" y="2247"/>
                  </a:lnTo>
                  <a:lnTo>
                    <a:pt x="1597" y="2027"/>
                  </a:lnTo>
                  <a:lnTo>
                    <a:pt x="1653" y="2027"/>
                  </a:lnTo>
                  <a:lnTo>
                    <a:pt x="1674" y="2110"/>
                  </a:lnTo>
                  <a:lnTo>
                    <a:pt x="1674" y="2110"/>
                  </a:lnTo>
                  <a:lnTo>
                    <a:pt x="1680" y="2136"/>
                  </a:lnTo>
                  <a:lnTo>
                    <a:pt x="1685" y="2164"/>
                  </a:lnTo>
                  <a:lnTo>
                    <a:pt x="1685" y="2164"/>
                  </a:lnTo>
                  <a:lnTo>
                    <a:pt x="1691" y="2136"/>
                  </a:lnTo>
                  <a:lnTo>
                    <a:pt x="1699" y="2108"/>
                  </a:lnTo>
                  <a:lnTo>
                    <a:pt x="1722" y="2027"/>
                  </a:lnTo>
                  <a:lnTo>
                    <a:pt x="1768" y="2027"/>
                  </a:lnTo>
                  <a:lnTo>
                    <a:pt x="1791" y="2108"/>
                  </a:lnTo>
                  <a:lnTo>
                    <a:pt x="1791" y="2108"/>
                  </a:lnTo>
                  <a:lnTo>
                    <a:pt x="1798" y="2135"/>
                  </a:lnTo>
                  <a:lnTo>
                    <a:pt x="1804" y="2165"/>
                  </a:lnTo>
                  <a:lnTo>
                    <a:pt x="1804" y="2165"/>
                  </a:lnTo>
                  <a:lnTo>
                    <a:pt x="1810" y="2139"/>
                  </a:lnTo>
                  <a:lnTo>
                    <a:pt x="1817" y="2108"/>
                  </a:lnTo>
                  <a:lnTo>
                    <a:pt x="1836" y="2027"/>
                  </a:lnTo>
                  <a:close/>
                  <a:moveTo>
                    <a:pt x="2002" y="2021"/>
                  </a:moveTo>
                  <a:lnTo>
                    <a:pt x="2002" y="2021"/>
                  </a:lnTo>
                  <a:lnTo>
                    <a:pt x="1992" y="2022"/>
                  </a:lnTo>
                  <a:lnTo>
                    <a:pt x="1981" y="2024"/>
                  </a:lnTo>
                  <a:lnTo>
                    <a:pt x="1971" y="2027"/>
                  </a:lnTo>
                  <a:lnTo>
                    <a:pt x="1962" y="2030"/>
                  </a:lnTo>
                  <a:lnTo>
                    <a:pt x="1953" y="2035"/>
                  </a:lnTo>
                  <a:lnTo>
                    <a:pt x="1945" y="2041"/>
                  </a:lnTo>
                  <a:lnTo>
                    <a:pt x="1937" y="2047"/>
                  </a:lnTo>
                  <a:lnTo>
                    <a:pt x="1930" y="2054"/>
                  </a:lnTo>
                  <a:lnTo>
                    <a:pt x="1924" y="2062"/>
                  </a:lnTo>
                  <a:lnTo>
                    <a:pt x="1918" y="2071"/>
                  </a:lnTo>
                  <a:lnTo>
                    <a:pt x="1913" y="2081"/>
                  </a:lnTo>
                  <a:lnTo>
                    <a:pt x="1909" y="2091"/>
                  </a:lnTo>
                  <a:lnTo>
                    <a:pt x="1906" y="2102"/>
                  </a:lnTo>
                  <a:lnTo>
                    <a:pt x="1903" y="2114"/>
                  </a:lnTo>
                  <a:lnTo>
                    <a:pt x="1902" y="2125"/>
                  </a:lnTo>
                  <a:lnTo>
                    <a:pt x="1902" y="2138"/>
                  </a:lnTo>
                  <a:lnTo>
                    <a:pt x="1902" y="2138"/>
                  </a:lnTo>
                  <a:lnTo>
                    <a:pt x="1902" y="2150"/>
                  </a:lnTo>
                  <a:lnTo>
                    <a:pt x="1903" y="2163"/>
                  </a:lnTo>
                  <a:lnTo>
                    <a:pt x="1906" y="2174"/>
                  </a:lnTo>
                  <a:lnTo>
                    <a:pt x="1909" y="2185"/>
                  </a:lnTo>
                  <a:lnTo>
                    <a:pt x="1913" y="2194"/>
                  </a:lnTo>
                  <a:lnTo>
                    <a:pt x="1918" y="2204"/>
                  </a:lnTo>
                  <a:lnTo>
                    <a:pt x="1924" y="2213"/>
                  </a:lnTo>
                  <a:lnTo>
                    <a:pt x="1930" y="2221"/>
                  </a:lnTo>
                  <a:lnTo>
                    <a:pt x="1937" y="2229"/>
                  </a:lnTo>
                  <a:lnTo>
                    <a:pt x="1945" y="2235"/>
                  </a:lnTo>
                  <a:lnTo>
                    <a:pt x="1953" y="2241"/>
                  </a:lnTo>
                  <a:lnTo>
                    <a:pt x="1962" y="2245"/>
                  </a:lnTo>
                  <a:lnTo>
                    <a:pt x="1971" y="2249"/>
                  </a:lnTo>
                  <a:lnTo>
                    <a:pt x="1981" y="2252"/>
                  </a:lnTo>
                  <a:lnTo>
                    <a:pt x="1992" y="2253"/>
                  </a:lnTo>
                  <a:lnTo>
                    <a:pt x="2002" y="2254"/>
                  </a:lnTo>
                  <a:lnTo>
                    <a:pt x="2002" y="2254"/>
                  </a:lnTo>
                  <a:lnTo>
                    <a:pt x="2013" y="2253"/>
                  </a:lnTo>
                  <a:lnTo>
                    <a:pt x="2024" y="2252"/>
                  </a:lnTo>
                  <a:lnTo>
                    <a:pt x="2034" y="2249"/>
                  </a:lnTo>
                  <a:lnTo>
                    <a:pt x="2043" y="2245"/>
                  </a:lnTo>
                  <a:lnTo>
                    <a:pt x="2052" y="2241"/>
                  </a:lnTo>
                  <a:lnTo>
                    <a:pt x="2061" y="2235"/>
                  </a:lnTo>
                  <a:lnTo>
                    <a:pt x="2068" y="2229"/>
                  </a:lnTo>
                  <a:lnTo>
                    <a:pt x="2075" y="2221"/>
                  </a:lnTo>
                  <a:lnTo>
                    <a:pt x="2081" y="2213"/>
                  </a:lnTo>
                  <a:lnTo>
                    <a:pt x="2087" y="2204"/>
                  </a:lnTo>
                  <a:lnTo>
                    <a:pt x="2091" y="2194"/>
                  </a:lnTo>
                  <a:lnTo>
                    <a:pt x="2096" y="2185"/>
                  </a:lnTo>
                  <a:lnTo>
                    <a:pt x="2099" y="2174"/>
                  </a:lnTo>
                  <a:lnTo>
                    <a:pt x="2101" y="2163"/>
                  </a:lnTo>
                  <a:lnTo>
                    <a:pt x="2104" y="2150"/>
                  </a:lnTo>
                  <a:lnTo>
                    <a:pt x="2104" y="2138"/>
                  </a:lnTo>
                  <a:lnTo>
                    <a:pt x="2104" y="2138"/>
                  </a:lnTo>
                  <a:lnTo>
                    <a:pt x="2104" y="2125"/>
                  </a:lnTo>
                  <a:lnTo>
                    <a:pt x="2101" y="2114"/>
                  </a:lnTo>
                  <a:lnTo>
                    <a:pt x="2099" y="2102"/>
                  </a:lnTo>
                  <a:lnTo>
                    <a:pt x="2096" y="2091"/>
                  </a:lnTo>
                  <a:lnTo>
                    <a:pt x="2091" y="2081"/>
                  </a:lnTo>
                  <a:lnTo>
                    <a:pt x="2087" y="2071"/>
                  </a:lnTo>
                  <a:lnTo>
                    <a:pt x="2081" y="2062"/>
                  </a:lnTo>
                  <a:lnTo>
                    <a:pt x="2075" y="2054"/>
                  </a:lnTo>
                  <a:lnTo>
                    <a:pt x="2068" y="2047"/>
                  </a:lnTo>
                  <a:lnTo>
                    <a:pt x="2061" y="2041"/>
                  </a:lnTo>
                  <a:lnTo>
                    <a:pt x="2052" y="2035"/>
                  </a:lnTo>
                  <a:lnTo>
                    <a:pt x="2043" y="2030"/>
                  </a:lnTo>
                  <a:lnTo>
                    <a:pt x="2034" y="2027"/>
                  </a:lnTo>
                  <a:lnTo>
                    <a:pt x="2024" y="2024"/>
                  </a:lnTo>
                  <a:lnTo>
                    <a:pt x="2013" y="2022"/>
                  </a:lnTo>
                  <a:lnTo>
                    <a:pt x="2002" y="2021"/>
                  </a:lnTo>
                  <a:lnTo>
                    <a:pt x="2002" y="2021"/>
                  </a:lnTo>
                  <a:close/>
                  <a:moveTo>
                    <a:pt x="2002" y="2202"/>
                  </a:moveTo>
                  <a:lnTo>
                    <a:pt x="2002" y="2202"/>
                  </a:lnTo>
                  <a:lnTo>
                    <a:pt x="1992" y="2201"/>
                  </a:lnTo>
                  <a:lnTo>
                    <a:pt x="1984" y="2198"/>
                  </a:lnTo>
                  <a:lnTo>
                    <a:pt x="1977" y="2192"/>
                  </a:lnTo>
                  <a:lnTo>
                    <a:pt x="1970" y="2185"/>
                  </a:lnTo>
                  <a:lnTo>
                    <a:pt x="1964" y="2176"/>
                  </a:lnTo>
                  <a:lnTo>
                    <a:pt x="1960" y="2165"/>
                  </a:lnTo>
                  <a:lnTo>
                    <a:pt x="1958" y="2151"/>
                  </a:lnTo>
                  <a:lnTo>
                    <a:pt x="1958" y="2138"/>
                  </a:lnTo>
                  <a:lnTo>
                    <a:pt x="1958" y="2138"/>
                  </a:lnTo>
                  <a:lnTo>
                    <a:pt x="1958" y="2124"/>
                  </a:lnTo>
                  <a:lnTo>
                    <a:pt x="1960" y="2112"/>
                  </a:lnTo>
                  <a:lnTo>
                    <a:pt x="1964" y="2101"/>
                  </a:lnTo>
                  <a:lnTo>
                    <a:pt x="1970" y="2091"/>
                  </a:lnTo>
                  <a:lnTo>
                    <a:pt x="1977" y="2083"/>
                  </a:lnTo>
                  <a:lnTo>
                    <a:pt x="1984" y="2078"/>
                  </a:lnTo>
                  <a:lnTo>
                    <a:pt x="1992" y="2074"/>
                  </a:lnTo>
                  <a:lnTo>
                    <a:pt x="2002" y="2073"/>
                  </a:lnTo>
                  <a:lnTo>
                    <a:pt x="2002" y="2073"/>
                  </a:lnTo>
                  <a:lnTo>
                    <a:pt x="2012" y="2074"/>
                  </a:lnTo>
                  <a:lnTo>
                    <a:pt x="2021" y="2078"/>
                  </a:lnTo>
                  <a:lnTo>
                    <a:pt x="2029" y="2083"/>
                  </a:lnTo>
                  <a:lnTo>
                    <a:pt x="2035" y="2091"/>
                  </a:lnTo>
                  <a:lnTo>
                    <a:pt x="2041" y="2101"/>
                  </a:lnTo>
                  <a:lnTo>
                    <a:pt x="2044" y="2112"/>
                  </a:lnTo>
                  <a:lnTo>
                    <a:pt x="2046" y="2124"/>
                  </a:lnTo>
                  <a:lnTo>
                    <a:pt x="2047" y="2138"/>
                  </a:lnTo>
                  <a:lnTo>
                    <a:pt x="2047" y="2138"/>
                  </a:lnTo>
                  <a:lnTo>
                    <a:pt x="2046" y="2151"/>
                  </a:lnTo>
                  <a:lnTo>
                    <a:pt x="2044" y="2165"/>
                  </a:lnTo>
                  <a:lnTo>
                    <a:pt x="2041" y="2176"/>
                  </a:lnTo>
                  <a:lnTo>
                    <a:pt x="2035" y="2185"/>
                  </a:lnTo>
                  <a:lnTo>
                    <a:pt x="2029" y="2192"/>
                  </a:lnTo>
                  <a:lnTo>
                    <a:pt x="2021" y="2198"/>
                  </a:lnTo>
                  <a:lnTo>
                    <a:pt x="2012" y="2201"/>
                  </a:lnTo>
                  <a:lnTo>
                    <a:pt x="2002" y="2202"/>
                  </a:lnTo>
                  <a:lnTo>
                    <a:pt x="2002" y="2202"/>
                  </a:lnTo>
                  <a:close/>
                  <a:moveTo>
                    <a:pt x="837" y="2100"/>
                  </a:moveTo>
                  <a:lnTo>
                    <a:pt x="904" y="2249"/>
                  </a:lnTo>
                  <a:lnTo>
                    <a:pt x="843" y="2249"/>
                  </a:lnTo>
                  <a:lnTo>
                    <a:pt x="797" y="2146"/>
                  </a:lnTo>
                  <a:lnTo>
                    <a:pt x="767" y="2182"/>
                  </a:lnTo>
                  <a:lnTo>
                    <a:pt x="767" y="2249"/>
                  </a:lnTo>
                  <a:lnTo>
                    <a:pt x="713" y="2249"/>
                  </a:lnTo>
                  <a:lnTo>
                    <a:pt x="713" y="1962"/>
                  </a:lnTo>
                  <a:lnTo>
                    <a:pt x="767" y="1934"/>
                  </a:lnTo>
                  <a:lnTo>
                    <a:pt x="767" y="2112"/>
                  </a:lnTo>
                  <a:lnTo>
                    <a:pt x="767" y="2112"/>
                  </a:lnTo>
                  <a:lnTo>
                    <a:pt x="788" y="2083"/>
                  </a:lnTo>
                  <a:lnTo>
                    <a:pt x="832" y="2027"/>
                  </a:lnTo>
                  <a:lnTo>
                    <a:pt x="896" y="2027"/>
                  </a:lnTo>
                  <a:lnTo>
                    <a:pt x="837" y="2100"/>
                  </a:lnTo>
                  <a:close/>
                  <a:moveTo>
                    <a:pt x="1097" y="2249"/>
                  </a:moveTo>
                  <a:lnTo>
                    <a:pt x="1042" y="2249"/>
                  </a:lnTo>
                  <a:lnTo>
                    <a:pt x="1042" y="2027"/>
                  </a:lnTo>
                  <a:lnTo>
                    <a:pt x="1097" y="2027"/>
                  </a:lnTo>
                  <a:lnTo>
                    <a:pt x="1097" y="2046"/>
                  </a:lnTo>
                  <a:lnTo>
                    <a:pt x="1097" y="2046"/>
                  </a:lnTo>
                  <a:lnTo>
                    <a:pt x="1103" y="2040"/>
                  </a:lnTo>
                  <a:lnTo>
                    <a:pt x="1108" y="2036"/>
                  </a:lnTo>
                  <a:lnTo>
                    <a:pt x="1115" y="2031"/>
                  </a:lnTo>
                  <a:lnTo>
                    <a:pt x="1121" y="2028"/>
                  </a:lnTo>
                  <a:lnTo>
                    <a:pt x="1129" y="2026"/>
                  </a:lnTo>
                  <a:lnTo>
                    <a:pt x="1137" y="2024"/>
                  </a:lnTo>
                  <a:lnTo>
                    <a:pt x="1144" y="2022"/>
                  </a:lnTo>
                  <a:lnTo>
                    <a:pt x="1153" y="2021"/>
                  </a:lnTo>
                  <a:lnTo>
                    <a:pt x="1153" y="2021"/>
                  </a:lnTo>
                  <a:lnTo>
                    <a:pt x="1163" y="2022"/>
                  </a:lnTo>
                  <a:lnTo>
                    <a:pt x="1172" y="2024"/>
                  </a:lnTo>
                  <a:lnTo>
                    <a:pt x="1180" y="2026"/>
                  </a:lnTo>
                  <a:lnTo>
                    <a:pt x="1189" y="2028"/>
                  </a:lnTo>
                  <a:lnTo>
                    <a:pt x="1195" y="2032"/>
                  </a:lnTo>
                  <a:lnTo>
                    <a:pt x="1202" y="2037"/>
                  </a:lnTo>
                  <a:lnTo>
                    <a:pt x="1208" y="2041"/>
                  </a:lnTo>
                  <a:lnTo>
                    <a:pt x="1214" y="2048"/>
                  </a:lnTo>
                  <a:lnTo>
                    <a:pt x="1218" y="2054"/>
                  </a:lnTo>
                  <a:lnTo>
                    <a:pt x="1223" y="2062"/>
                  </a:lnTo>
                  <a:lnTo>
                    <a:pt x="1226" y="2070"/>
                  </a:lnTo>
                  <a:lnTo>
                    <a:pt x="1229" y="2080"/>
                  </a:lnTo>
                  <a:lnTo>
                    <a:pt x="1232" y="2090"/>
                  </a:lnTo>
                  <a:lnTo>
                    <a:pt x="1233" y="2100"/>
                  </a:lnTo>
                  <a:lnTo>
                    <a:pt x="1234" y="2111"/>
                  </a:lnTo>
                  <a:lnTo>
                    <a:pt x="1235" y="2123"/>
                  </a:lnTo>
                  <a:lnTo>
                    <a:pt x="1235" y="2249"/>
                  </a:lnTo>
                  <a:lnTo>
                    <a:pt x="1180" y="2249"/>
                  </a:lnTo>
                  <a:lnTo>
                    <a:pt x="1180" y="2126"/>
                  </a:lnTo>
                  <a:lnTo>
                    <a:pt x="1180" y="2126"/>
                  </a:lnTo>
                  <a:lnTo>
                    <a:pt x="1179" y="2114"/>
                  </a:lnTo>
                  <a:lnTo>
                    <a:pt x="1178" y="2102"/>
                  </a:lnTo>
                  <a:lnTo>
                    <a:pt x="1174" y="2093"/>
                  </a:lnTo>
                  <a:lnTo>
                    <a:pt x="1170" y="2085"/>
                  </a:lnTo>
                  <a:lnTo>
                    <a:pt x="1164" y="2080"/>
                  </a:lnTo>
                  <a:lnTo>
                    <a:pt x="1158" y="2075"/>
                  </a:lnTo>
                  <a:lnTo>
                    <a:pt x="1149" y="2073"/>
                  </a:lnTo>
                  <a:lnTo>
                    <a:pt x="1139" y="2072"/>
                  </a:lnTo>
                  <a:lnTo>
                    <a:pt x="1139" y="2072"/>
                  </a:lnTo>
                  <a:lnTo>
                    <a:pt x="1130" y="2073"/>
                  </a:lnTo>
                  <a:lnTo>
                    <a:pt x="1121" y="2075"/>
                  </a:lnTo>
                  <a:lnTo>
                    <a:pt x="1114" y="2080"/>
                  </a:lnTo>
                  <a:lnTo>
                    <a:pt x="1108" y="2086"/>
                  </a:lnTo>
                  <a:lnTo>
                    <a:pt x="1104" y="2093"/>
                  </a:lnTo>
                  <a:lnTo>
                    <a:pt x="1100" y="2103"/>
                  </a:lnTo>
                  <a:lnTo>
                    <a:pt x="1098" y="2114"/>
                  </a:lnTo>
                  <a:lnTo>
                    <a:pt x="1097" y="2126"/>
                  </a:lnTo>
                  <a:lnTo>
                    <a:pt x="1097" y="2249"/>
                  </a:lnTo>
                  <a:close/>
                  <a:moveTo>
                    <a:pt x="1408" y="2042"/>
                  </a:moveTo>
                  <a:lnTo>
                    <a:pt x="1408" y="2042"/>
                  </a:lnTo>
                  <a:lnTo>
                    <a:pt x="1403" y="2038"/>
                  </a:lnTo>
                  <a:lnTo>
                    <a:pt x="1397" y="2033"/>
                  </a:lnTo>
                  <a:lnTo>
                    <a:pt x="1392" y="2030"/>
                  </a:lnTo>
                  <a:lnTo>
                    <a:pt x="1385" y="2027"/>
                  </a:lnTo>
                  <a:lnTo>
                    <a:pt x="1378" y="2025"/>
                  </a:lnTo>
                  <a:lnTo>
                    <a:pt x="1372" y="2024"/>
                  </a:lnTo>
                  <a:lnTo>
                    <a:pt x="1365" y="2022"/>
                  </a:lnTo>
                  <a:lnTo>
                    <a:pt x="1359" y="2021"/>
                  </a:lnTo>
                  <a:lnTo>
                    <a:pt x="1359" y="2021"/>
                  </a:lnTo>
                  <a:lnTo>
                    <a:pt x="1349" y="2022"/>
                  </a:lnTo>
                  <a:lnTo>
                    <a:pt x="1340" y="2024"/>
                  </a:lnTo>
                  <a:lnTo>
                    <a:pt x="1331" y="2026"/>
                  </a:lnTo>
                  <a:lnTo>
                    <a:pt x="1322" y="2030"/>
                  </a:lnTo>
                  <a:lnTo>
                    <a:pt x="1314" y="2033"/>
                  </a:lnTo>
                  <a:lnTo>
                    <a:pt x="1308" y="2039"/>
                  </a:lnTo>
                  <a:lnTo>
                    <a:pt x="1301" y="2046"/>
                  </a:lnTo>
                  <a:lnTo>
                    <a:pt x="1295" y="2052"/>
                  </a:lnTo>
                  <a:lnTo>
                    <a:pt x="1289" y="2060"/>
                  </a:lnTo>
                  <a:lnTo>
                    <a:pt x="1285" y="2069"/>
                  </a:lnTo>
                  <a:lnTo>
                    <a:pt x="1280" y="2078"/>
                  </a:lnTo>
                  <a:lnTo>
                    <a:pt x="1277" y="2089"/>
                  </a:lnTo>
                  <a:lnTo>
                    <a:pt x="1275" y="2099"/>
                  </a:lnTo>
                  <a:lnTo>
                    <a:pt x="1273" y="2111"/>
                  </a:lnTo>
                  <a:lnTo>
                    <a:pt x="1271" y="2123"/>
                  </a:lnTo>
                  <a:lnTo>
                    <a:pt x="1271" y="2135"/>
                  </a:lnTo>
                  <a:lnTo>
                    <a:pt x="1271" y="2135"/>
                  </a:lnTo>
                  <a:lnTo>
                    <a:pt x="1271" y="2149"/>
                  </a:lnTo>
                  <a:lnTo>
                    <a:pt x="1273" y="2161"/>
                  </a:lnTo>
                  <a:lnTo>
                    <a:pt x="1275" y="2174"/>
                  </a:lnTo>
                  <a:lnTo>
                    <a:pt x="1277" y="2186"/>
                  </a:lnTo>
                  <a:lnTo>
                    <a:pt x="1280" y="2196"/>
                  </a:lnTo>
                  <a:lnTo>
                    <a:pt x="1285" y="2206"/>
                  </a:lnTo>
                  <a:lnTo>
                    <a:pt x="1289" y="2214"/>
                  </a:lnTo>
                  <a:lnTo>
                    <a:pt x="1295" y="2222"/>
                  </a:lnTo>
                  <a:lnTo>
                    <a:pt x="1300" y="2230"/>
                  </a:lnTo>
                  <a:lnTo>
                    <a:pt x="1307" y="2235"/>
                  </a:lnTo>
                  <a:lnTo>
                    <a:pt x="1313" y="2241"/>
                  </a:lnTo>
                  <a:lnTo>
                    <a:pt x="1321" y="2245"/>
                  </a:lnTo>
                  <a:lnTo>
                    <a:pt x="1330" y="2249"/>
                  </a:lnTo>
                  <a:lnTo>
                    <a:pt x="1339" y="2252"/>
                  </a:lnTo>
                  <a:lnTo>
                    <a:pt x="1348" y="2253"/>
                  </a:lnTo>
                  <a:lnTo>
                    <a:pt x="1357" y="2254"/>
                  </a:lnTo>
                  <a:lnTo>
                    <a:pt x="1357" y="2254"/>
                  </a:lnTo>
                  <a:lnTo>
                    <a:pt x="1364" y="2253"/>
                  </a:lnTo>
                  <a:lnTo>
                    <a:pt x="1372" y="2252"/>
                  </a:lnTo>
                  <a:lnTo>
                    <a:pt x="1378" y="2251"/>
                  </a:lnTo>
                  <a:lnTo>
                    <a:pt x="1385" y="2249"/>
                  </a:lnTo>
                  <a:lnTo>
                    <a:pt x="1391" y="2245"/>
                  </a:lnTo>
                  <a:lnTo>
                    <a:pt x="1397" y="2242"/>
                  </a:lnTo>
                  <a:lnTo>
                    <a:pt x="1403" y="2238"/>
                  </a:lnTo>
                  <a:lnTo>
                    <a:pt x="1408" y="2232"/>
                  </a:lnTo>
                  <a:lnTo>
                    <a:pt x="1408" y="2238"/>
                  </a:lnTo>
                  <a:lnTo>
                    <a:pt x="1408" y="2238"/>
                  </a:lnTo>
                  <a:lnTo>
                    <a:pt x="1408" y="2246"/>
                  </a:lnTo>
                  <a:lnTo>
                    <a:pt x="1407" y="2256"/>
                  </a:lnTo>
                  <a:lnTo>
                    <a:pt x="1404" y="2266"/>
                  </a:lnTo>
                  <a:lnTo>
                    <a:pt x="1402" y="2271"/>
                  </a:lnTo>
                  <a:lnTo>
                    <a:pt x="1399" y="2275"/>
                  </a:lnTo>
                  <a:lnTo>
                    <a:pt x="1395" y="2279"/>
                  </a:lnTo>
                  <a:lnTo>
                    <a:pt x="1391" y="2284"/>
                  </a:lnTo>
                  <a:lnTo>
                    <a:pt x="1385" y="2287"/>
                  </a:lnTo>
                  <a:lnTo>
                    <a:pt x="1378" y="2290"/>
                  </a:lnTo>
                  <a:lnTo>
                    <a:pt x="1370" y="2293"/>
                  </a:lnTo>
                  <a:lnTo>
                    <a:pt x="1361" y="2295"/>
                  </a:lnTo>
                  <a:lnTo>
                    <a:pt x="1350" y="2296"/>
                  </a:lnTo>
                  <a:lnTo>
                    <a:pt x="1337" y="2296"/>
                  </a:lnTo>
                  <a:lnTo>
                    <a:pt x="1334" y="2296"/>
                  </a:lnTo>
                  <a:lnTo>
                    <a:pt x="1354" y="2339"/>
                  </a:lnTo>
                  <a:lnTo>
                    <a:pt x="1355" y="2339"/>
                  </a:lnTo>
                  <a:lnTo>
                    <a:pt x="1355" y="2339"/>
                  </a:lnTo>
                  <a:lnTo>
                    <a:pt x="1369" y="2339"/>
                  </a:lnTo>
                  <a:lnTo>
                    <a:pt x="1381" y="2338"/>
                  </a:lnTo>
                  <a:lnTo>
                    <a:pt x="1392" y="2335"/>
                  </a:lnTo>
                  <a:lnTo>
                    <a:pt x="1403" y="2332"/>
                  </a:lnTo>
                  <a:lnTo>
                    <a:pt x="1413" y="2328"/>
                  </a:lnTo>
                  <a:lnTo>
                    <a:pt x="1421" y="2324"/>
                  </a:lnTo>
                  <a:lnTo>
                    <a:pt x="1429" y="2318"/>
                  </a:lnTo>
                  <a:lnTo>
                    <a:pt x="1436" y="2311"/>
                  </a:lnTo>
                  <a:lnTo>
                    <a:pt x="1442" y="2304"/>
                  </a:lnTo>
                  <a:lnTo>
                    <a:pt x="1448" y="2296"/>
                  </a:lnTo>
                  <a:lnTo>
                    <a:pt x="1452" y="2286"/>
                  </a:lnTo>
                  <a:lnTo>
                    <a:pt x="1456" y="2276"/>
                  </a:lnTo>
                  <a:lnTo>
                    <a:pt x="1459" y="2266"/>
                  </a:lnTo>
                  <a:lnTo>
                    <a:pt x="1461" y="2254"/>
                  </a:lnTo>
                  <a:lnTo>
                    <a:pt x="1462" y="2242"/>
                  </a:lnTo>
                  <a:lnTo>
                    <a:pt x="1462" y="2229"/>
                  </a:lnTo>
                  <a:lnTo>
                    <a:pt x="1462" y="2027"/>
                  </a:lnTo>
                  <a:lnTo>
                    <a:pt x="1408" y="2027"/>
                  </a:lnTo>
                  <a:lnTo>
                    <a:pt x="1408" y="2042"/>
                  </a:lnTo>
                  <a:close/>
                  <a:moveTo>
                    <a:pt x="1408" y="2094"/>
                  </a:moveTo>
                  <a:lnTo>
                    <a:pt x="1408" y="2181"/>
                  </a:lnTo>
                  <a:lnTo>
                    <a:pt x="1408" y="2181"/>
                  </a:lnTo>
                  <a:lnTo>
                    <a:pt x="1401" y="2189"/>
                  </a:lnTo>
                  <a:lnTo>
                    <a:pt x="1393" y="2197"/>
                  </a:lnTo>
                  <a:lnTo>
                    <a:pt x="1387" y="2199"/>
                  </a:lnTo>
                  <a:lnTo>
                    <a:pt x="1382" y="2201"/>
                  </a:lnTo>
                  <a:lnTo>
                    <a:pt x="1376" y="2202"/>
                  </a:lnTo>
                  <a:lnTo>
                    <a:pt x="1369" y="2203"/>
                  </a:lnTo>
                  <a:lnTo>
                    <a:pt x="1369" y="2203"/>
                  </a:lnTo>
                  <a:lnTo>
                    <a:pt x="1362" y="2202"/>
                  </a:lnTo>
                  <a:lnTo>
                    <a:pt x="1354" y="2200"/>
                  </a:lnTo>
                  <a:lnTo>
                    <a:pt x="1348" y="2197"/>
                  </a:lnTo>
                  <a:lnTo>
                    <a:pt x="1341" y="2190"/>
                  </a:lnTo>
                  <a:lnTo>
                    <a:pt x="1335" y="2181"/>
                  </a:lnTo>
                  <a:lnTo>
                    <a:pt x="1331" y="2169"/>
                  </a:lnTo>
                  <a:lnTo>
                    <a:pt x="1329" y="2154"/>
                  </a:lnTo>
                  <a:lnTo>
                    <a:pt x="1328" y="2134"/>
                  </a:lnTo>
                  <a:lnTo>
                    <a:pt x="1328" y="2134"/>
                  </a:lnTo>
                  <a:lnTo>
                    <a:pt x="1329" y="2117"/>
                  </a:lnTo>
                  <a:lnTo>
                    <a:pt x="1331" y="2103"/>
                  </a:lnTo>
                  <a:lnTo>
                    <a:pt x="1335" y="2092"/>
                  </a:lnTo>
                  <a:lnTo>
                    <a:pt x="1341" y="2084"/>
                  </a:lnTo>
                  <a:lnTo>
                    <a:pt x="1348" y="2079"/>
                  </a:lnTo>
                  <a:lnTo>
                    <a:pt x="1354" y="2074"/>
                  </a:lnTo>
                  <a:lnTo>
                    <a:pt x="1362" y="2073"/>
                  </a:lnTo>
                  <a:lnTo>
                    <a:pt x="1369" y="2072"/>
                  </a:lnTo>
                  <a:lnTo>
                    <a:pt x="1369" y="2072"/>
                  </a:lnTo>
                  <a:lnTo>
                    <a:pt x="1376" y="2073"/>
                  </a:lnTo>
                  <a:lnTo>
                    <a:pt x="1383" y="2074"/>
                  </a:lnTo>
                  <a:lnTo>
                    <a:pt x="1388" y="2076"/>
                  </a:lnTo>
                  <a:lnTo>
                    <a:pt x="1394" y="2080"/>
                  </a:lnTo>
                  <a:lnTo>
                    <a:pt x="1398" y="2083"/>
                  </a:lnTo>
                  <a:lnTo>
                    <a:pt x="1402" y="2086"/>
                  </a:lnTo>
                  <a:lnTo>
                    <a:pt x="1408" y="2094"/>
                  </a:lnTo>
                  <a:lnTo>
                    <a:pt x="1408" y="2094"/>
                  </a:lnTo>
                  <a:close/>
                  <a:moveTo>
                    <a:pt x="938" y="2027"/>
                  </a:moveTo>
                  <a:lnTo>
                    <a:pt x="993" y="2027"/>
                  </a:lnTo>
                  <a:lnTo>
                    <a:pt x="993" y="2123"/>
                  </a:lnTo>
                  <a:lnTo>
                    <a:pt x="993" y="2249"/>
                  </a:lnTo>
                  <a:lnTo>
                    <a:pt x="938" y="2249"/>
                  </a:lnTo>
                  <a:lnTo>
                    <a:pt x="938" y="2027"/>
                  </a:lnTo>
                  <a:close/>
                  <a:moveTo>
                    <a:pt x="993" y="1967"/>
                  </a:moveTo>
                  <a:lnTo>
                    <a:pt x="993" y="1995"/>
                  </a:lnTo>
                  <a:lnTo>
                    <a:pt x="938" y="1995"/>
                  </a:lnTo>
                  <a:lnTo>
                    <a:pt x="938" y="1940"/>
                  </a:lnTo>
                  <a:lnTo>
                    <a:pt x="993" y="1940"/>
                  </a:lnTo>
                  <a:lnTo>
                    <a:pt x="993" y="1967"/>
                  </a:lnTo>
                  <a:close/>
                  <a:moveTo>
                    <a:pt x="2309" y="1962"/>
                  </a:moveTo>
                  <a:lnTo>
                    <a:pt x="2364" y="1934"/>
                  </a:lnTo>
                  <a:lnTo>
                    <a:pt x="2364" y="2127"/>
                  </a:lnTo>
                  <a:lnTo>
                    <a:pt x="2364" y="2249"/>
                  </a:lnTo>
                  <a:lnTo>
                    <a:pt x="2309" y="2249"/>
                  </a:lnTo>
                  <a:lnTo>
                    <a:pt x="2309" y="1962"/>
                  </a:lnTo>
                  <a:close/>
                  <a:moveTo>
                    <a:pt x="397" y="757"/>
                  </a:moveTo>
                  <a:lnTo>
                    <a:pt x="850" y="757"/>
                  </a:lnTo>
                  <a:lnTo>
                    <a:pt x="850" y="495"/>
                  </a:lnTo>
                  <a:lnTo>
                    <a:pt x="397" y="495"/>
                  </a:lnTo>
                  <a:lnTo>
                    <a:pt x="397" y="288"/>
                  </a:lnTo>
                  <a:lnTo>
                    <a:pt x="898" y="288"/>
                  </a:lnTo>
                  <a:lnTo>
                    <a:pt x="732" y="0"/>
                  </a:lnTo>
                  <a:lnTo>
                    <a:pt x="22" y="0"/>
                  </a:lnTo>
                  <a:lnTo>
                    <a:pt x="22" y="1251"/>
                  </a:lnTo>
                  <a:lnTo>
                    <a:pt x="1023" y="1251"/>
                  </a:lnTo>
                  <a:lnTo>
                    <a:pt x="1023" y="963"/>
                  </a:lnTo>
                  <a:lnTo>
                    <a:pt x="397" y="963"/>
                  </a:lnTo>
                  <a:lnTo>
                    <a:pt x="397" y="757"/>
                  </a:lnTo>
                  <a:close/>
                  <a:moveTo>
                    <a:pt x="1690" y="0"/>
                  </a:moveTo>
                  <a:lnTo>
                    <a:pt x="1477" y="409"/>
                  </a:lnTo>
                  <a:lnTo>
                    <a:pt x="1265" y="0"/>
                  </a:lnTo>
                  <a:lnTo>
                    <a:pt x="850" y="0"/>
                  </a:lnTo>
                  <a:lnTo>
                    <a:pt x="1287" y="757"/>
                  </a:lnTo>
                  <a:lnTo>
                    <a:pt x="1287" y="1251"/>
                  </a:lnTo>
                  <a:lnTo>
                    <a:pt x="1661" y="1251"/>
                  </a:lnTo>
                  <a:lnTo>
                    <a:pt x="1661" y="757"/>
                  </a:lnTo>
                  <a:lnTo>
                    <a:pt x="2099" y="0"/>
                  </a:lnTo>
                  <a:lnTo>
                    <a:pt x="16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799"/>
            </a:p>
          </p:txBody>
        </p:sp>
      </p:grpSp>
    </p:spTree>
    <p:extLst>
      <p:ext uri="{BB962C8B-B14F-4D97-AF65-F5344CB8AC3E}">
        <p14:creationId xmlns:p14="http://schemas.microsoft.com/office/powerpoint/2010/main" val="2044418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01600"/>
            <a:ext cx="10972800" cy="419088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609601" y="1044000"/>
            <a:ext cx="10972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>
              <a:solidFill>
                <a:srgbClr val="646464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09601" y="566087"/>
            <a:ext cx="10972800" cy="44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99">
                <a:latin typeface="+mj-lt"/>
              </a:defRPr>
            </a:lvl1pPr>
          </a:lstStyle>
          <a:p>
            <a:pPr lvl="0"/>
            <a:r>
              <a:rPr lang="en-US"/>
              <a:t>Click to edit Master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259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 sz="2399">
                <a:solidFill>
                  <a:schemeClr val="bg1"/>
                </a:solidFill>
              </a:defRPr>
            </a:lvl1pPr>
          </a:lstStyle>
          <a:p>
            <a:r>
              <a:rPr lang="en-US"/>
              <a:t>Standard slide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80593A0-4211-460E-B6CF-FE2D9CE6D9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94852" y="1"/>
            <a:ext cx="3997149" cy="6156104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7440547" cy="590400"/>
          </a:xfrm>
        </p:spPr>
        <p:txBody>
          <a:bodyPr/>
          <a:lstStyle>
            <a:lvl1pPr>
              <a:defRPr sz="2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1" y="1137921"/>
            <a:ext cx="7295842" cy="873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9">
                <a:solidFill>
                  <a:schemeClr val="bg1"/>
                </a:solidFill>
              </a:defRPr>
            </a:lvl1pPr>
            <a:lvl2pPr marL="356438" indent="0">
              <a:buNone/>
              <a:defRPr sz="1799">
                <a:solidFill>
                  <a:schemeClr val="bg1"/>
                </a:solidFill>
              </a:defRPr>
            </a:lvl2pPr>
            <a:lvl3pPr marL="712875" indent="0">
              <a:buNone/>
              <a:defRPr sz="1599">
                <a:solidFill>
                  <a:schemeClr val="bg1"/>
                </a:solidFill>
              </a:defRPr>
            </a:lvl3pPr>
            <a:lvl4pPr marL="1069313" indent="0">
              <a:buNone/>
              <a:defRPr sz="1399">
                <a:solidFill>
                  <a:schemeClr val="bg1"/>
                </a:solidFill>
              </a:defRPr>
            </a:lvl4pPr>
            <a:lvl5pPr marL="1425751" indent="0">
              <a:buNone/>
              <a:defRPr sz="1199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8D3272-120F-430D-AFB5-E93227EEEAA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09601" y="2311401"/>
            <a:ext cx="3578253" cy="3844704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399">
                <a:solidFill>
                  <a:schemeClr val="bg1"/>
                </a:solidFill>
              </a:defRPr>
            </a:lvl1pPr>
            <a:lvl2pPr marL="356438" indent="0">
              <a:buNone/>
              <a:defRPr sz="1799">
                <a:solidFill>
                  <a:schemeClr val="bg1"/>
                </a:solidFill>
              </a:defRPr>
            </a:lvl2pPr>
            <a:lvl3pPr marL="712875" indent="0">
              <a:buNone/>
              <a:defRPr sz="1599">
                <a:solidFill>
                  <a:schemeClr val="bg1"/>
                </a:solidFill>
              </a:defRPr>
            </a:lvl3pPr>
            <a:lvl4pPr marL="1069313" indent="0">
              <a:buNone/>
              <a:defRPr sz="1399">
                <a:solidFill>
                  <a:schemeClr val="bg1"/>
                </a:solidFill>
              </a:defRPr>
            </a:lvl4pPr>
            <a:lvl5pPr marL="1425751" indent="0">
              <a:buNone/>
              <a:defRPr sz="1199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C7BD71A-882B-40FB-A05F-48ECC69FF73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327190" y="2311402"/>
            <a:ext cx="3578253" cy="1254759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399">
                <a:solidFill>
                  <a:schemeClr val="bg1"/>
                </a:solidFill>
              </a:defRPr>
            </a:lvl1pPr>
            <a:lvl2pPr marL="356438" indent="0">
              <a:buNone/>
              <a:defRPr sz="1799">
                <a:solidFill>
                  <a:schemeClr val="bg1"/>
                </a:solidFill>
              </a:defRPr>
            </a:lvl2pPr>
            <a:lvl3pPr marL="712875" indent="0">
              <a:buNone/>
              <a:defRPr sz="1599">
                <a:solidFill>
                  <a:schemeClr val="bg1"/>
                </a:solidFill>
              </a:defRPr>
            </a:lvl3pPr>
            <a:lvl4pPr marL="1069313" indent="0">
              <a:buNone/>
              <a:defRPr sz="1399">
                <a:solidFill>
                  <a:schemeClr val="bg1"/>
                </a:solidFill>
              </a:defRPr>
            </a:lvl4pPr>
            <a:lvl5pPr marL="1425751" indent="0">
              <a:buNone/>
              <a:defRPr sz="1199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87D58C8-1517-42AA-8B2A-E449A3F6F02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27190" y="4236721"/>
            <a:ext cx="3578253" cy="1944160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799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356438" indent="0">
              <a:buNone/>
              <a:defRPr sz="1799">
                <a:solidFill>
                  <a:schemeClr val="bg1"/>
                </a:solidFill>
              </a:defRPr>
            </a:lvl2pPr>
            <a:lvl3pPr marL="712875" indent="0">
              <a:buNone/>
              <a:defRPr sz="1599">
                <a:solidFill>
                  <a:schemeClr val="bg1"/>
                </a:solidFill>
              </a:defRPr>
            </a:lvl3pPr>
            <a:lvl4pPr marL="1069313" indent="0">
              <a:buNone/>
              <a:defRPr sz="1399">
                <a:solidFill>
                  <a:schemeClr val="bg1"/>
                </a:solidFill>
              </a:defRPr>
            </a:lvl4pPr>
            <a:lvl5pPr marL="1425751" indent="0">
              <a:buNone/>
              <a:defRPr sz="1199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Quote</a:t>
            </a:r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E820DC59-E206-4DC0-9012-584F8EBAF73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1" y="907750"/>
            <a:ext cx="771983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80593A0-4211-460E-B6CF-FE2D9CE6D9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2383219" cy="6857999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891" y="294200"/>
            <a:ext cx="8887371" cy="590400"/>
          </a:xfrm>
        </p:spPr>
        <p:txBody>
          <a:bodyPr/>
          <a:lstStyle>
            <a:lvl1pPr>
              <a:defRPr sz="2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93890" y="1137921"/>
            <a:ext cx="2741454" cy="50181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9">
                <a:solidFill>
                  <a:schemeClr val="bg1"/>
                </a:solidFill>
              </a:defRPr>
            </a:lvl1pPr>
            <a:lvl2pPr marL="356438" indent="0">
              <a:buNone/>
              <a:defRPr sz="1799">
                <a:solidFill>
                  <a:schemeClr val="bg1"/>
                </a:solidFill>
              </a:defRPr>
            </a:lvl2pPr>
            <a:lvl3pPr marL="712875" indent="0">
              <a:buNone/>
              <a:defRPr sz="1599">
                <a:solidFill>
                  <a:schemeClr val="bg1"/>
                </a:solidFill>
              </a:defRPr>
            </a:lvl3pPr>
            <a:lvl4pPr marL="1069313" indent="0">
              <a:buNone/>
              <a:defRPr sz="1399">
                <a:solidFill>
                  <a:schemeClr val="bg1"/>
                </a:solidFill>
              </a:defRPr>
            </a:lvl4pPr>
            <a:lvl5pPr marL="1425751" indent="0">
              <a:buNone/>
              <a:defRPr sz="1199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8D3272-120F-430D-AFB5-E93227EEEAA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5724102" y="1137921"/>
            <a:ext cx="2802382" cy="5018184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399">
                <a:solidFill>
                  <a:schemeClr val="bg1"/>
                </a:solidFill>
              </a:defRPr>
            </a:lvl1pPr>
            <a:lvl2pPr marL="356438" indent="0">
              <a:buNone/>
              <a:defRPr sz="1799">
                <a:solidFill>
                  <a:schemeClr val="bg1"/>
                </a:solidFill>
              </a:defRPr>
            </a:lvl2pPr>
            <a:lvl3pPr marL="712875" indent="0">
              <a:buNone/>
              <a:defRPr sz="1599">
                <a:solidFill>
                  <a:schemeClr val="bg1"/>
                </a:solidFill>
              </a:defRPr>
            </a:lvl3pPr>
            <a:lvl4pPr marL="1069313" indent="0">
              <a:buNone/>
              <a:defRPr sz="1399">
                <a:solidFill>
                  <a:schemeClr val="bg1"/>
                </a:solidFill>
              </a:defRPr>
            </a:lvl4pPr>
            <a:lvl5pPr marL="1425751" indent="0">
              <a:buNone/>
              <a:defRPr sz="1199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FF4A6F8-D9C6-4FEE-9324-5200D308BB1F}"/>
              </a:ext>
            </a:extLst>
          </p:cNvPr>
          <p:cNvSpPr>
            <a:spLocks noGrp="1"/>
          </p:cNvSpPr>
          <p:nvPr userDrawn="1">
            <p:ph idx="12" hasCustomPrompt="1"/>
          </p:nvPr>
        </p:nvSpPr>
        <p:spPr>
          <a:xfrm>
            <a:off x="8815241" y="1137922"/>
            <a:ext cx="2767159" cy="2796151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399">
                <a:solidFill>
                  <a:schemeClr val="bg1"/>
                </a:solidFill>
              </a:defRPr>
            </a:lvl1pPr>
            <a:lvl2pPr marL="356438" indent="0">
              <a:buNone/>
              <a:defRPr sz="1799">
                <a:solidFill>
                  <a:schemeClr val="bg1"/>
                </a:solidFill>
              </a:defRPr>
            </a:lvl2pPr>
            <a:lvl3pPr marL="712875" indent="0">
              <a:buNone/>
              <a:defRPr sz="1599">
                <a:solidFill>
                  <a:schemeClr val="bg1"/>
                </a:solidFill>
              </a:defRPr>
            </a:lvl3pPr>
            <a:lvl4pPr marL="1069313" indent="0">
              <a:buNone/>
              <a:defRPr sz="1399">
                <a:solidFill>
                  <a:schemeClr val="bg1"/>
                </a:solidFill>
              </a:defRPr>
            </a:lvl4pPr>
            <a:lvl5pPr marL="1425751" indent="0">
              <a:buNone/>
              <a:defRPr sz="1199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9" name="Line 10">
            <a:extLst>
              <a:ext uri="{FF2B5EF4-FFF2-40B4-BE49-F238E27FC236}">
                <a16:creationId xmlns:a16="http://schemas.microsoft.com/office/drawing/2014/main" id="{B63A7CBA-3151-452E-BD2F-D3E65CE1595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693891" y="907750"/>
            <a:ext cx="88873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2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137920"/>
            <a:ext cx="8234455" cy="4834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799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599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399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199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9" name="Line 10">
            <a:extLst>
              <a:ext uri="{FF2B5EF4-FFF2-40B4-BE49-F238E27FC236}">
                <a16:creationId xmlns:a16="http://schemas.microsoft.com/office/drawing/2014/main" id="{CF130104-FAF2-4309-9701-573F3774313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799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A94B7-7BDE-4510-A417-A765301D137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7C43D-4F1B-43DA-A0C6-DA6B6708E1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2616" y="2851522"/>
            <a:ext cx="4445485" cy="120231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buNone/>
              <a:defRPr kumimoji="0" lang="en-IN" sz="3598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</a:lstStyle>
          <a:p>
            <a:pPr marL="356438" marR="0" lvl="0" indent="-356438" defTabSz="1007383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/>
              <a:t>Chapter Title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7C43D-4F1B-43DA-A0C6-DA6B6708E1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2616" y="2851522"/>
            <a:ext cx="4445485" cy="120231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buNone/>
              <a:defRPr kumimoji="0" lang="en-IN" sz="3598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</a:lstStyle>
          <a:p>
            <a:pPr marL="356438" marR="0" lvl="0" indent="-356438" defTabSz="1007383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/>
              <a:t>Chapter Title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67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8F291EB0-15F5-4E9A-A38B-CE3AC1452E21}"/>
              </a:ext>
            </a:extLst>
          </p:cNvPr>
          <p:cNvSpPr txBox="1">
            <a:spLocks/>
          </p:cNvSpPr>
          <p:nvPr userDrawn="1"/>
        </p:nvSpPr>
        <p:spPr>
          <a:xfrm>
            <a:off x="477102" y="1488927"/>
            <a:ext cx="2337171" cy="858838"/>
          </a:xfrm>
          <a:prstGeom prst="rect">
            <a:avLst/>
          </a:prstGeom>
        </p:spPr>
        <p:txBody>
          <a:bodyPr/>
          <a:lstStyle>
            <a:lvl1pPr marL="356616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1194">
                <a:solidFill>
                  <a:schemeClr val="tx2"/>
                </a:solidFill>
                <a:latin typeface="Georgia" panose="02040502050405020303" pitchFamily="18" charset="0"/>
              </a:rPr>
              <a:t>“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B5D2AC0-B4F7-4455-9AE0-201966050A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3083" y="2526765"/>
            <a:ext cx="5289245" cy="1800000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None/>
              <a:defRPr lang="en-US" sz="2799" dirty="0" smtClean="0">
                <a:latin typeface="Georgia" panose="02040502050405020303" pitchFamily="18" charset="0"/>
              </a:defRPr>
            </a:lvl1pPr>
          </a:lstStyle>
          <a:p>
            <a:pPr marL="356438" lvl="0" indent="-356438">
              <a:spcBef>
                <a:spcPts val="0"/>
              </a:spcBef>
            </a:pPr>
            <a:r>
              <a:rPr lang="en-US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1BA83A2-78F0-4F7E-836B-9B4B87820F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3083" y="4632765"/>
            <a:ext cx="5289245" cy="316838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 algn="l" defTabSz="91394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lang="en-US" sz="1599" kern="120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 marL="356438" indent="0">
              <a:buNone/>
              <a:defRPr lang="en-US" sz="1999" smtClean="0">
                <a:latin typeface="+mn-lt"/>
              </a:defRPr>
            </a:lvl2pPr>
            <a:lvl3pPr>
              <a:defRPr lang="en-US" sz="1799" smtClean="0">
                <a:latin typeface="+mn-lt"/>
              </a:defRPr>
            </a:lvl3pPr>
            <a:lvl4pPr>
              <a:defRPr lang="en-US" sz="1599" smtClean="0">
                <a:latin typeface="+mn-lt"/>
              </a:defRPr>
            </a:lvl4pPr>
            <a:lvl5pPr>
              <a:defRPr lang="en-IN" sz="1599">
                <a:latin typeface="+mn-lt"/>
              </a:defRPr>
            </a:lvl5pPr>
          </a:lstStyle>
          <a:p>
            <a:pPr marL="0" lvl="0" indent="0">
              <a:spcBef>
                <a:spcPts val="0"/>
              </a:spcBef>
              <a:buNone/>
            </a:pPr>
            <a:r>
              <a:rPr lang="en-US"/>
              <a:t>Name Surname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34CE9DD-CE12-4D9F-8FD6-A2522F36C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3083" y="4971442"/>
            <a:ext cx="5289245" cy="316838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 algn="l" defTabSz="913943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lang="en-US" sz="1599" kern="120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 marL="356438" indent="0">
              <a:buNone/>
              <a:defRPr lang="en-US" sz="1999" smtClean="0">
                <a:latin typeface="+mn-lt"/>
              </a:defRPr>
            </a:lvl2pPr>
            <a:lvl3pPr>
              <a:defRPr lang="en-US" sz="1799" smtClean="0">
                <a:latin typeface="+mn-lt"/>
              </a:defRPr>
            </a:lvl3pPr>
            <a:lvl4pPr>
              <a:defRPr lang="en-US" sz="1599" smtClean="0">
                <a:latin typeface="+mn-lt"/>
              </a:defRPr>
            </a:lvl4pPr>
            <a:lvl5pPr>
              <a:defRPr lang="en-IN" sz="1599">
                <a:latin typeface="+mn-lt"/>
              </a:defRPr>
            </a:lvl5pPr>
          </a:lstStyle>
          <a:p>
            <a:pPr marL="0" lvl="0" indent="0">
              <a:spcBef>
                <a:spcPts val="0"/>
              </a:spcBef>
              <a:buNone/>
            </a:pPr>
            <a:r>
              <a:rPr lang="en-US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56681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8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Date Placeholder 1">
            <a:extLst>
              <a:ext uri="{FF2B5EF4-FFF2-40B4-BE49-F238E27FC236}">
                <a16:creationId xmlns:a16="http://schemas.microsoft.com/office/drawing/2014/main" id="{A9B702AF-19B6-4F5E-8D83-4C8DC525EA2D}"/>
              </a:ext>
            </a:extLst>
          </p:cNvPr>
          <p:cNvSpPr txBox="1">
            <a:spLocks/>
          </p:cNvSpPr>
          <p:nvPr userDrawn="1"/>
        </p:nvSpPr>
        <p:spPr>
          <a:xfrm>
            <a:off x="1352024" y="6471244"/>
            <a:ext cx="1190638" cy="18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  <a:latin typeface="EYInterstate" panose="02000503020000020004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fld id="{7DBDBB20-DA7B-4EA8-9594-84A1D3A4EA29}" type="datetime3">
              <a:rPr lang="en-US" sz="800" smtClean="0"/>
              <a:t>4 March 2024</a:t>
            </a:fld>
            <a:endParaRPr lang="en-IN" sz="800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F5D667A6-D967-4BCE-95CA-C796E5DCAADD}"/>
              </a:ext>
            </a:extLst>
          </p:cNvPr>
          <p:cNvSpPr txBox="1">
            <a:spLocks/>
          </p:cNvSpPr>
          <p:nvPr userDrawn="1"/>
        </p:nvSpPr>
        <p:spPr>
          <a:xfrm>
            <a:off x="3161342" y="6471244"/>
            <a:ext cx="3084493" cy="18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  <a:latin typeface="EYInterstate" panose="02000503020000020004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800"/>
              <a:t>Presentation title</a:t>
            </a:r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E59D4E9C-D280-4A0D-B23D-22954AB0CEC9}"/>
              </a:ext>
            </a:extLst>
          </p:cNvPr>
          <p:cNvSpPr txBox="1">
            <a:spLocks/>
          </p:cNvSpPr>
          <p:nvPr userDrawn="1"/>
        </p:nvSpPr>
        <p:spPr>
          <a:xfrm>
            <a:off x="609283" y="6471244"/>
            <a:ext cx="662721" cy="180000"/>
          </a:xfrm>
          <a:prstGeom prst="rect">
            <a:avLst/>
          </a:prstGeom>
        </p:spPr>
        <p:txBody>
          <a:bodyPr lIns="0"/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  <a:latin typeface="EYInterstate" panose="02000503020000020004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800"/>
              <a:t>Page </a:t>
            </a:r>
            <a:fld id="{D5B76411-544C-4F9A-8EDE-9EEB2BD21F95}" type="slidenum">
              <a:rPr lang="en-IN" sz="800" smtClean="0"/>
              <a:t>‹#›</a:t>
            </a:fld>
            <a:endParaRPr sz="800"/>
          </a:p>
        </p:txBody>
      </p:sp>
    </p:spTree>
    <p:extLst>
      <p:ext uri="{BB962C8B-B14F-4D97-AF65-F5344CB8AC3E}">
        <p14:creationId xmlns:p14="http://schemas.microsoft.com/office/powerpoint/2010/main" val="150053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hf hdr="0"/>
  <p:txStyles>
    <p:titleStyle>
      <a:lvl1pPr algn="l" defTabSz="913943" rtl="0" eaLnBrk="1" latinLnBrk="0" hangingPunct="1">
        <a:lnSpc>
          <a:spcPct val="85000"/>
        </a:lnSpc>
        <a:spcBef>
          <a:spcPct val="0"/>
        </a:spcBef>
        <a:buNone/>
        <a:defRPr sz="2399" b="0" kern="1200">
          <a:solidFill>
            <a:schemeClr val="bg1"/>
          </a:solidFill>
          <a:latin typeface="EYInterstate Light" panose="02000506000000020004" pitchFamily="2" charset="0"/>
          <a:ea typeface="+mj-ea"/>
          <a:cs typeface="Arial" pitchFamily="34" charset="0"/>
        </a:defRPr>
      </a:lvl1pPr>
    </p:titleStyle>
    <p:bodyStyle>
      <a:lvl1pPr marL="356438" indent="-356438" algn="l" defTabSz="913943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1999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1pPr>
      <a:lvl2pPr marL="712875" indent="-356438" algn="l" defTabSz="913943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1799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2pPr>
      <a:lvl3pPr marL="1069313" indent="-356438" algn="l" defTabSz="913943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1599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3pPr>
      <a:lvl4pPr marL="1425751" indent="-356438" algn="l" defTabSz="913943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1399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4pPr>
      <a:lvl5pPr marL="1782188" indent="-356438" algn="l" defTabSz="913943" rtl="0" eaLnBrk="1" latinLnBrk="0" hangingPunct="1">
        <a:spcBef>
          <a:spcPct val="20000"/>
        </a:spcBef>
        <a:buClr>
          <a:schemeClr val="tx2"/>
        </a:buClr>
        <a:buSzPct val="70000"/>
        <a:buFont typeface="Arial" pitchFamily="34" charset="0"/>
        <a:buChar char="►"/>
        <a:defRPr sz="1199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5pPr>
      <a:lvl6pPr marL="2513343" indent="-228486" algn="l" defTabSz="913943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314" indent="-228486" algn="l" defTabSz="913943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286" indent="-228486" algn="l" defTabSz="913943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257" indent="-228486" algn="l" defTabSz="913943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4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6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2">
          <p15:clr>
            <a:srgbClr val="F26B43"/>
          </p15:clr>
        </p15:guide>
        <p15:guide id="3" pos="384">
          <p15:clr>
            <a:srgbClr val="F26B43"/>
          </p15:clr>
        </p15:guide>
        <p15:guide id="4" pos="7302">
          <p15:clr>
            <a:srgbClr val="F26B43"/>
          </p15:clr>
        </p15:guide>
        <p15:guide id="5" orient="horz" pos="712">
          <p15:clr>
            <a:srgbClr val="F26B43"/>
          </p15:clr>
        </p15:guide>
        <p15:guide id="6" orient="horz" pos="3840">
          <p15:clr>
            <a:srgbClr val="F26B43"/>
          </p15:clr>
        </p15:guide>
        <p15:guide id="7" orient="horz" pos="4199">
          <p15:clr>
            <a:srgbClr val="F26B43"/>
          </p15:clr>
        </p15:guide>
        <p15:guide id="8" orient="horz" pos="173">
          <p15:clr>
            <a:srgbClr val="F26B43"/>
          </p15:clr>
        </p15:guide>
        <p15:guide id="9" orient="horz" pos="399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furti.msme.gov.in/SFURTI/Home.aspx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mmsy.dof.gov.in/new-download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peda.gov.in/apedawebsite/Announcements/FAS_Guidelines_05102021.pdf?v=1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dianspices.com/box5_programmes_schemes.html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scheme.gov.in/schemes/rkvy" TargetMode="External"/><Relationship Id="rId2" Type="http://schemas.openxmlformats.org/officeDocument/2006/relationships/hyperlink" Target="https://www.myscheme.gov.in/schemes/pmksypdmc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myscheme.gov.in/schemes/mid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scheme.gov.in/schemes/aif" TargetMode="External"/><Relationship Id="rId2" Type="http://schemas.openxmlformats.org/officeDocument/2006/relationships/hyperlink" Target="https://www.myscheme.gov.in/schemes/ami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asfac.assam.gov.in/portlets/mission-organic-value-chain-development-for-north-east-region" TargetMode="External"/><Relationship Id="rId4" Type="http://schemas.openxmlformats.org/officeDocument/2006/relationships/hyperlink" Target="https://www.myscheme.gov.in/schemes/nb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meo.dac.gov.in/aboutus.aspx" TargetMode="External"/><Relationship Id="rId7" Type="http://schemas.openxmlformats.org/officeDocument/2006/relationships/hyperlink" Target="https://www.myscheme.gov.in/schemes/smam" TargetMode="External"/><Relationship Id="rId2" Type="http://schemas.openxmlformats.org/officeDocument/2006/relationships/hyperlink" Target="https://www.myscheme.gov.in/schemes/nbh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mofpi.gov.in/Schemes/creation-expansion-food-processing-preservation-capacities-unit-scheme" TargetMode="External"/><Relationship Id="rId5" Type="http://schemas.openxmlformats.org/officeDocument/2006/relationships/hyperlink" Target="https://www.mofpi.gov.in/Schemes/cold-chain" TargetMode="External"/><Relationship Id="rId4" Type="http://schemas.openxmlformats.org/officeDocument/2006/relationships/hyperlink" Target="https://naturalfarming.dac.gov.in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fpi.gov.in/Schemes/about-operation-greens" TargetMode="External"/><Relationship Id="rId2" Type="http://schemas.openxmlformats.org/officeDocument/2006/relationships/hyperlink" Target="https://pmfme.mofpi.gov.in/pmfme/#/Home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mofpi.gov.in/Schemes/creation-expansion-food-processing-preservation-capacities-unit-scheme" TargetMode="External"/><Relationship Id="rId4" Type="http://schemas.openxmlformats.org/officeDocument/2006/relationships/hyperlink" Target="https://www.mofpi.gov.in/Schemes/cold-chai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3742-1683-C6C1-1FE8-2E1DA8952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100" y="1954220"/>
            <a:ext cx="4326679" cy="1398579"/>
          </a:xfrm>
        </p:spPr>
        <p:txBody>
          <a:bodyPr/>
          <a:lstStyle/>
          <a:p>
            <a:r>
              <a:rPr lang="en-IN" sz="3200" b="1" dirty="0"/>
              <a:t>Convergence Opportunities for FPOs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796769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94B1FF4C-EF06-F32A-384D-A5BFB8596A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048331"/>
              </p:ext>
            </p:extLst>
          </p:nvPr>
        </p:nvGraphicFramePr>
        <p:xfrm>
          <a:off x="435934" y="425302"/>
          <a:ext cx="11142922" cy="54013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0562">
                  <a:extLst>
                    <a:ext uri="{9D8B030D-6E8A-4147-A177-3AD203B41FA5}">
                      <a16:colId xmlns:a16="http://schemas.microsoft.com/office/drawing/2014/main" val="3203241384"/>
                    </a:ext>
                  </a:extLst>
                </a:gridCol>
                <a:gridCol w="1631589">
                  <a:extLst>
                    <a:ext uri="{9D8B030D-6E8A-4147-A177-3AD203B41FA5}">
                      <a16:colId xmlns:a16="http://schemas.microsoft.com/office/drawing/2014/main" val="3108796330"/>
                    </a:ext>
                  </a:extLst>
                </a:gridCol>
                <a:gridCol w="2662814">
                  <a:extLst>
                    <a:ext uri="{9D8B030D-6E8A-4147-A177-3AD203B41FA5}">
                      <a16:colId xmlns:a16="http://schemas.microsoft.com/office/drawing/2014/main" val="2999953659"/>
                    </a:ext>
                  </a:extLst>
                </a:gridCol>
                <a:gridCol w="6507957">
                  <a:extLst>
                    <a:ext uri="{9D8B030D-6E8A-4147-A177-3AD203B41FA5}">
                      <a16:colId xmlns:a16="http://schemas.microsoft.com/office/drawing/2014/main" val="2087015765"/>
                    </a:ext>
                  </a:extLst>
                </a:gridCol>
              </a:tblGrid>
              <a:tr h="135113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Scheme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Assistance for FPOs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26871"/>
                  </a:ext>
                </a:extLst>
              </a:tr>
              <a:tr h="405020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Schemes For setting -up enterprises</a:t>
                      </a: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Scheme of Fund for Regeneration of Traditional Industries (SFURTI)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1</a:t>
                      </a:r>
                      <a:r>
                        <a:rPr lang="en-IN" sz="16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00 %scheme funding. Ceiling: </a:t>
                      </a:r>
                      <a:r>
                        <a:rPr lang="en-IN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10% of the amount </a:t>
                      </a:r>
                      <a:r>
                        <a:rPr lang="en-IN" sz="16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IN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Hard Intervention (HI) or Rs. 25 lakh, </a:t>
                      </a:r>
                      <a:r>
                        <a:rPr lang="en-IN" sz="16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whichever is less.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en-IN" sz="1600" b="0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Hard Interventions (HI) including CFCs, RMBs, training centres, etc. Scheme Funding: 90 %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2"/>
                        </a:rPr>
                        <a:t>https://sfurti.msme.gov.in/SFURTI/Home.aspx</a:t>
                      </a:r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22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70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F2E65D-AB19-4E3C-9C37-4804B839D4FA}"/>
              </a:ext>
            </a:extLst>
          </p:cNvPr>
          <p:cNvSpPr/>
          <p:nvPr/>
        </p:nvSpPr>
        <p:spPr>
          <a:xfrm>
            <a:off x="2222147" y="1600203"/>
            <a:ext cx="9963508" cy="1735100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211">
              <a:defRPr/>
            </a:pPr>
            <a:endParaRPr lang="en-IN" sz="1198" kern="0" dirty="0">
              <a:solidFill>
                <a:srgbClr val="F2F2F2"/>
              </a:solidFill>
              <a:latin typeface="EYInterstate Light"/>
            </a:endParaRPr>
          </a:p>
        </p:txBody>
      </p:sp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C9E68582-38E4-4716-B7DE-2CE99F4D0ABB}"/>
              </a:ext>
            </a:extLst>
          </p:cNvPr>
          <p:cNvSpPr txBox="1">
            <a:spLocks/>
          </p:cNvSpPr>
          <p:nvPr/>
        </p:nvSpPr>
        <p:spPr>
          <a:xfrm>
            <a:off x="769295" y="4652957"/>
            <a:ext cx="57075" cy="110980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211">
              <a:defRPr/>
            </a:pPr>
            <a:endParaRPr lang="en-GB" sz="722" kern="0" dirty="0">
              <a:solidFill>
                <a:sysClr val="windowText" lastClr="000000"/>
              </a:solidFill>
              <a:latin typeface="EYInterstate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EC702-AA94-4C5B-83DD-96B84F0DA445}"/>
              </a:ext>
            </a:extLst>
          </p:cNvPr>
          <p:cNvSpPr txBox="1"/>
          <p:nvPr/>
        </p:nvSpPr>
        <p:spPr>
          <a:xfrm>
            <a:off x="5458991" y="1821422"/>
            <a:ext cx="6369632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3211">
              <a:buClr>
                <a:srgbClr val="FFE600"/>
              </a:buClr>
              <a:buSzPct val="70000"/>
              <a:defRPr/>
            </a:pPr>
            <a:r>
              <a:rPr lang="en-IN" sz="2800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Ministry of Fisheries, Animal Husbandry and Dairying Government of India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6F19E-CCBF-44B6-8C45-B6F6B886D5D7}"/>
              </a:ext>
            </a:extLst>
          </p:cNvPr>
          <p:cNvSpPr/>
          <p:nvPr/>
        </p:nvSpPr>
        <p:spPr>
          <a:xfrm rot="18900000" flipH="1">
            <a:off x="1877717" y="1130182"/>
            <a:ext cx="2818668" cy="2869594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21" tIns="45660" rIns="91321" bIns="456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211">
              <a:defRPr/>
            </a:pPr>
            <a:endParaRPr lang="en-IN" sz="1198" kern="0" dirty="0">
              <a:solidFill>
                <a:srgbClr val="2E2E38"/>
              </a:solidFill>
              <a:latin typeface="EYInterstate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28FE6-1AE8-48D4-A6BA-149FD6B5D0E8}"/>
              </a:ext>
            </a:extLst>
          </p:cNvPr>
          <p:cNvSpPr/>
          <p:nvPr/>
        </p:nvSpPr>
        <p:spPr>
          <a:xfrm rot="18900000" flipH="1">
            <a:off x="2145143" y="1470967"/>
            <a:ext cx="2238808" cy="2188024"/>
          </a:xfrm>
          <a:prstGeom prst="rect">
            <a:avLst/>
          </a:pr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211">
              <a:defRPr/>
            </a:pPr>
            <a:endParaRPr lang="en-IN" sz="1798" kern="0" dirty="0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5667D88-6994-4BDC-86D5-0819565EFB07}"/>
              </a:ext>
            </a:extLst>
          </p:cNvPr>
          <p:cNvSpPr txBox="1">
            <a:spLocks/>
          </p:cNvSpPr>
          <p:nvPr/>
        </p:nvSpPr>
        <p:spPr>
          <a:xfrm>
            <a:off x="1672145" y="2212247"/>
            <a:ext cx="3150384" cy="70546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394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399" b="0" kern="1200">
                <a:solidFill>
                  <a:schemeClr val="bg1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algn="ctr" defTabSz="912755">
              <a:defRPr/>
            </a:pPr>
            <a:r>
              <a:rPr lang="en-US" sz="5393" b="1" dirty="0">
                <a:solidFill>
                  <a:srgbClr val="2E2E38"/>
                </a:solidFill>
              </a:rPr>
              <a:t>4</a:t>
            </a:r>
            <a:endParaRPr lang="en-GB" sz="5393" b="1" dirty="0">
              <a:solidFill>
                <a:srgbClr val="2E2E38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BAA6B5-5D57-46E9-BBDE-F361B596540E}"/>
              </a:ext>
            </a:extLst>
          </p:cNvPr>
          <p:cNvGrpSpPr/>
          <p:nvPr/>
        </p:nvGrpSpPr>
        <p:grpSpPr>
          <a:xfrm>
            <a:off x="1538590" y="1907145"/>
            <a:ext cx="3496924" cy="1203333"/>
            <a:chOff x="2427605" y="2804160"/>
            <a:chExt cx="4307840" cy="120396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ED45833-EBCA-44D5-873F-31B6F791A9DF}"/>
                </a:ext>
              </a:extLst>
            </p:cNvPr>
            <p:cNvCxnSpPr>
              <a:cxnSpLocks/>
            </p:cNvCxnSpPr>
            <p:nvPr/>
          </p:nvCxnSpPr>
          <p:spPr>
            <a:xfrm>
              <a:off x="2427605" y="280416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3BB150A-7CF1-4DFD-89BD-DFA81AB1B803}"/>
                </a:ext>
              </a:extLst>
            </p:cNvPr>
            <p:cNvCxnSpPr/>
            <p:nvPr/>
          </p:nvCxnSpPr>
          <p:spPr>
            <a:xfrm>
              <a:off x="2427605" y="400812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7157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94B1FF4C-EF06-F32A-384D-A5BFB8596A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836906"/>
              </p:ext>
            </p:extLst>
          </p:nvPr>
        </p:nvGraphicFramePr>
        <p:xfrm>
          <a:off x="578498" y="478465"/>
          <a:ext cx="11053522" cy="52524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202">
                  <a:extLst>
                    <a:ext uri="{9D8B030D-6E8A-4147-A177-3AD203B41FA5}">
                      <a16:colId xmlns:a16="http://schemas.microsoft.com/office/drawing/2014/main" val="3203241384"/>
                    </a:ext>
                  </a:extLst>
                </a:gridCol>
                <a:gridCol w="1123421">
                  <a:extLst>
                    <a:ext uri="{9D8B030D-6E8A-4147-A177-3AD203B41FA5}">
                      <a16:colId xmlns:a16="http://schemas.microsoft.com/office/drawing/2014/main" val="1530282297"/>
                    </a:ext>
                  </a:extLst>
                </a:gridCol>
                <a:gridCol w="1431844">
                  <a:extLst>
                    <a:ext uri="{9D8B030D-6E8A-4147-A177-3AD203B41FA5}">
                      <a16:colId xmlns:a16="http://schemas.microsoft.com/office/drawing/2014/main" val="3108796330"/>
                    </a:ext>
                  </a:extLst>
                </a:gridCol>
                <a:gridCol w="2336824">
                  <a:extLst>
                    <a:ext uri="{9D8B030D-6E8A-4147-A177-3AD203B41FA5}">
                      <a16:colId xmlns:a16="http://schemas.microsoft.com/office/drawing/2014/main" val="2999953659"/>
                    </a:ext>
                  </a:extLst>
                </a:gridCol>
                <a:gridCol w="5711231">
                  <a:extLst>
                    <a:ext uri="{9D8B030D-6E8A-4147-A177-3AD203B41FA5}">
                      <a16:colId xmlns:a16="http://schemas.microsoft.com/office/drawing/2014/main" val="2087015765"/>
                    </a:ext>
                  </a:extLst>
                </a:gridCol>
              </a:tblGrid>
              <a:tr h="12384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Ministry/ Department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Scheme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Assistance for FPOs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26871"/>
                  </a:ext>
                </a:extLst>
              </a:tr>
              <a:tr h="401401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Ministry of Fisheries, Animal Husbandry  and Dairying Government of India</a:t>
                      </a:r>
                      <a:endParaRPr lang="en-IN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Schemes to Support Fisheries 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Formation &amp; Promotion of Fish Farmer Producer Organization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Financial support up to a maximum of </a:t>
                      </a:r>
                      <a:r>
                        <a:rPr lang="en-IN" sz="1600" b="1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Rs. 18 lakh/FFPO </a:t>
                      </a:r>
                      <a:r>
                        <a:rPr lang="en-IN" sz="1600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or actual, whichever is less.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IN" sz="1600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Shall be provided for three years from the year of formation.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IN" sz="160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  <a:hlinkClick r:id="rId2"/>
                        </a:rPr>
                        <a:t>https://pmmsy.dof.gov.in/new-download</a:t>
                      </a:r>
                      <a:r>
                        <a:rPr lang="en-IN" sz="160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endParaRPr lang="en-IN" sz="1600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1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904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F2E65D-AB19-4E3C-9C37-4804B839D4FA}"/>
              </a:ext>
            </a:extLst>
          </p:cNvPr>
          <p:cNvSpPr/>
          <p:nvPr/>
        </p:nvSpPr>
        <p:spPr>
          <a:xfrm>
            <a:off x="2222147" y="1600203"/>
            <a:ext cx="9963508" cy="1735100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211">
              <a:defRPr/>
            </a:pPr>
            <a:endParaRPr lang="en-IN" sz="1198" kern="0" dirty="0">
              <a:solidFill>
                <a:srgbClr val="F2F2F2"/>
              </a:solidFill>
              <a:latin typeface="EYInterstate Light"/>
            </a:endParaRPr>
          </a:p>
        </p:txBody>
      </p:sp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C9E68582-38E4-4716-B7DE-2CE99F4D0ABB}"/>
              </a:ext>
            </a:extLst>
          </p:cNvPr>
          <p:cNvSpPr txBox="1">
            <a:spLocks/>
          </p:cNvSpPr>
          <p:nvPr/>
        </p:nvSpPr>
        <p:spPr>
          <a:xfrm>
            <a:off x="769295" y="4652957"/>
            <a:ext cx="57075" cy="110980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211">
              <a:defRPr/>
            </a:pPr>
            <a:endParaRPr lang="en-GB" sz="722" kern="0" dirty="0">
              <a:solidFill>
                <a:sysClr val="windowText" lastClr="000000"/>
              </a:solidFill>
              <a:latin typeface="EYInterstate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EC702-AA94-4C5B-83DD-96B84F0DA445}"/>
              </a:ext>
            </a:extLst>
          </p:cNvPr>
          <p:cNvSpPr txBox="1"/>
          <p:nvPr/>
        </p:nvSpPr>
        <p:spPr>
          <a:xfrm>
            <a:off x="5458991" y="1821422"/>
            <a:ext cx="6369632" cy="12926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3211">
              <a:buClr>
                <a:srgbClr val="FFE600"/>
              </a:buClr>
              <a:buSzPct val="70000"/>
              <a:defRPr/>
            </a:pPr>
            <a:r>
              <a:rPr lang="en-IN" sz="2800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APEDA- Agricultural &amp; Processed Food Products Export Development Authority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6F19E-CCBF-44B6-8C45-B6F6B886D5D7}"/>
              </a:ext>
            </a:extLst>
          </p:cNvPr>
          <p:cNvSpPr/>
          <p:nvPr/>
        </p:nvSpPr>
        <p:spPr>
          <a:xfrm rot="18900000" flipH="1">
            <a:off x="1877717" y="1130182"/>
            <a:ext cx="2818668" cy="2869594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21" tIns="45660" rIns="91321" bIns="456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211">
              <a:defRPr/>
            </a:pPr>
            <a:endParaRPr lang="en-IN" sz="1198" kern="0" dirty="0">
              <a:solidFill>
                <a:srgbClr val="2E2E38"/>
              </a:solidFill>
              <a:latin typeface="EYInterstate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28FE6-1AE8-48D4-A6BA-149FD6B5D0E8}"/>
              </a:ext>
            </a:extLst>
          </p:cNvPr>
          <p:cNvSpPr/>
          <p:nvPr/>
        </p:nvSpPr>
        <p:spPr>
          <a:xfrm rot="18900000" flipH="1">
            <a:off x="2145143" y="1470967"/>
            <a:ext cx="2238808" cy="2188024"/>
          </a:xfrm>
          <a:prstGeom prst="rect">
            <a:avLst/>
          </a:pr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211">
              <a:defRPr/>
            </a:pPr>
            <a:endParaRPr lang="en-IN" sz="1798" kern="0" dirty="0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5667D88-6994-4BDC-86D5-0819565EFB07}"/>
              </a:ext>
            </a:extLst>
          </p:cNvPr>
          <p:cNvSpPr txBox="1">
            <a:spLocks/>
          </p:cNvSpPr>
          <p:nvPr/>
        </p:nvSpPr>
        <p:spPr>
          <a:xfrm>
            <a:off x="1672145" y="2212247"/>
            <a:ext cx="3150384" cy="70546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394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399" b="0" kern="1200">
                <a:solidFill>
                  <a:schemeClr val="bg1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algn="ctr" defTabSz="912755">
              <a:defRPr/>
            </a:pPr>
            <a:r>
              <a:rPr lang="en-US" sz="5393" b="1" dirty="0">
                <a:solidFill>
                  <a:srgbClr val="2E2E38"/>
                </a:solidFill>
              </a:rPr>
              <a:t>5</a:t>
            </a:r>
            <a:endParaRPr lang="en-GB" sz="5393" b="1" dirty="0">
              <a:solidFill>
                <a:srgbClr val="2E2E38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BAA6B5-5D57-46E9-BBDE-F361B596540E}"/>
              </a:ext>
            </a:extLst>
          </p:cNvPr>
          <p:cNvGrpSpPr/>
          <p:nvPr/>
        </p:nvGrpSpPr>
        <p:grpSpPr>
          <a:xfrm>
            <a:off x="1538590" y="1907145"/>
            <a:ext cx="3496924" cy="1203333"/>
            <a:chOff x="2427605" y="2804160"/>
            <a:chExt cx="4307840" cy="120396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ED45833-EBCA-44D5-873F-31B6F791A9DF}"/>
                </a:ext>
              </a:extLst>
            </p:cNvPr>
            <p:cNvCxnSpPr>
              <a:cxnSpLocks/>
            </p:cNvCxnSpPr>
            <p:nvPr/>
          </p:nvCxnSpPr>
          <p:spPr>
            <a:xfrm>
              <a:off x="2427605" y="280416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3BB150A-7CF1-4DFD-89BD-DFA81AB1B803}"/>
                </a:ext>
              </a:extLst>
            </p:cNvPr>
            <p:cNvCxnSpPr/>
            <p:nvPr/>
          </p:nvCxnSpPr>
          <p:spPr>
            <a:xfrm>
              <a:off x="2427605" y="400812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2632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94B1FF4C-EF06-F32A-384D-A5BFB8596A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099295"/>
              </p:ext>
            </p:extLst>
          </p:nvPr>
        </p:nvGraphicFramePr>
        <p:xfrm>
          <a:off x="242293" y="350874"/>
          <a:ext cx="11517316" cy="53800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409">
                  <a:extLst>
                    <a:ext uri="{9D8B030D-6E8A-4147-A177-3AD203B41FA5}">
                      <a16:colId xmlns:a16="http://schemas.microsoft.com/office/drawing/2014/main" val="3203241384"/>
                    </a:ext>
                  </a:extLst>
                </a:gridCol>
                <a:gridCol w="1049123">
                  <a:extLst>
                    <a:ext uri="{9D8B030D-6E8A-4147-A177-3AD203B41FA5}">
                      <a16:colId xmlns:a16="http://schemas.microsoft.com/office/drawing/2014/main" val="1530282297"/>
                    </a:ext>
                  </a:extLst>
                </a:gridCol>
                <a:gridCol w="2505075">
                  <a:extLst>
                    <a:ext uri="{9D8B030D-6E8A-4147-A177-3AD203B41FA5}">
                      <a16:colId xmlns:a16="http://schemas.microsoft.com/office/drawing/2014/main" val="2999953659"/>
                    </a:ext>
                  </a:extLst>
                </a:gridCol>
                <a:gridCol w="7606709">
                  <a:extLst>
                    <a:ext uri="{9D8B030D-6E8A-4147-A177-3AD203B41FA5}">
                      <a16:colId xmlns:a16="http://schemas.microsoft.com/office/drawing/2014/main" val="2087015765"/>
                    </a:ext>
                  </a:extLst>
                </a:gridCol>
              </a:tblGrid>
              <a:tr h="92279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Scheme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Assistance for FPOs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26871"/>
                  </a:ext>
                </a:extLst>
              </a:tr>
              <a:tr h="205422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APEDA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Financial Assistance Scheme</a:t>
                      </a:r>
                    </a:p>
                    <a:p>
                      <a:pPr marL="0" marR="0" lvl="0" indent="0" algn="ctr" defTabSz="913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solidFill>
                            <a:schemeClr val="bg2"/>
                          </a:solidFill>
                          <a:latin typeface="+mj-lt"/>
                          <a:cs typeface="Arial" panose="020B0604020202020204" pitchFamily="34" charset="0"/>
                        </a:rPr>
                        <a:t>APEDA registered Exporters are eligible to apply for assistance under Central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en-IN" sz="1600" dirty="0">
                        <a:solidFill>
                          <a:schemeClr val="bg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solidFill>
                            <a:schemeClr val="bg2"/>
                          </a:solidFill>
                          <a:latin typeface="+mj-lt"/>
                          <a:cs typeface="Arial" panose="020B0604020202020204" pitchFamily="34" charset="0"/>
                        </a:rPr>
                        <a:t>State government institutions and public sector enterprises are eligible to apply for assistance.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85590"/>
                  </a:ext>
                </a:extLst>
              </a:tr>
              <a:tr h="240305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Atmanirbhar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Bharat)</a:t>
                      </a:r>
                    </a:p>
                    <a:p>
                      <a:pPr marL="0" marR="0" lvl="0" indent="0" algn="ctr" defTabSz="913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b="0" dirty="0">
                          <a:solidFill>
                            <a:schemeClr val="bg2"/>
                          </a:solidFill>
                          <a:latin typeface="+mj-lt"/>
                          <a:cs typeface="Arial" panose="020B0604020202020204" pitchFamily="34" charset="0"/>
                        </a:rPr>
                        <a:t>The assistance will be up </a:t>
                      </a:r>
                      <a:r>
                        <a:rPr lang="en-IN" sz="1600" b="1" dirty="0">
                          <a:solidFill>
                            <a:schemeClr val="bg2"/>
                          </a:solidFill>
                          <a:latin typeface="+mj-lt"/>
                          <a:cs typeface="Arial" panose="020B0604020202020204" pitchFamily="34" charset="0"/>
                        </a:rPr>
                        <a:t>to 50% of the total cost subject to a ceiling of Rs. 25 Lakh per beneficiary</a:t>
                      </a:r>
                      <a:r>
                        <a:rPr lang="en-IN" sz="1600" dirty="0">
                          <a:solidFill>
                            <a:schemeClr val="bg2"/>
                          </a:solidFill>
                          <a:latin typeface="+mj-lt"/>
                          <a:cs typeface="Arial" panose="020B0604020202020204" pitchFamily="34" charset="0"/>
                        </a:rPr>
                        <a:t>. (FPOs with supply agreement)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IN" sz="1600" dirty="0">
                        <a:solidFill>
                          <a:schemeClr val="bg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solidFill>
                            <a:schemeClr val="bg2"/>
                          </a:solidFill>
                          <a:latin typeface="+mj-lt"/>
                          <a:cs typeface="Arial" panose="020B0604020202020204" pitchFamily="34" charset="0"/>
                        </a:rPr>
                        <a:t>The scheme is for new sub-component- For implementation of special activities to enhance quality of the produce and to meet the SPS requirements of importing countries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solidFill>
                            <a:schemeClr val="bg2"/>
                          </a:solidFill>
                          <a:latin typeface="+mj-lt"/>
                          <a:cs typeface="Arial" panose="020B0604020202020204" pitchFamily="34" charset="0"/>
                          <a:hlinkClick r:id="rId2"/>
                        </a:rPr>
                        <a:t>https://apeda.gov.in/apedawebsite/Announcements/FAS_Guidelines_05102021.pdf?v=1</a:t>
                      </a:r>
                      <a:r>
                        <a:rPr lang="en-IN" sz="1600" dirty="0">
                          <a:solidFill>
                            <a:schemeClr val="bg2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139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725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F2E65D-AB19-4E3C-9C37-4804B839D4FA}"/>
              </a:ext>
            </a:extLst>
          </p:cNvPr>
          <p:cNvSpPr/>
          <p:nvPr/>
        </p:nvSpPr>
        <p:spPr>
          <a:xfrm>
            <a:off x="2222147" y="1600203"/>
            <a:ext cx="9963508" cy="1735100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211">
              <a:defRPr/>
            </a:pPr>
            <a:endParaRPr lang="en-IN" sz="1198" kern="0" dirty="0">
              <a:solidFill>
                <a:srgbClr val="F2F2F2"/>
              </a:solidFill>
              <a:latin typeface="EYInterstate Light"/>
            </a:endParaRPr>
          </a:p>
        </p:txBody>
      </p:sp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C9E68582-38E4-4716-B7DE-2CE99F4D0ABB}"/>
              </a:ext>
            </a:extLst>
          </p:cNvPr>
          <p:cNvSpPr txBox="1">
            <a:spLocks/>
          </p:cNvSpPr>
          <p:nvPr/>
        </p:nvSpPr>
        <p:spPr>
          <a:xfrm>
            <a:off x="769295" y="4652957"/>
            <a:ext cx="57075" cy="110980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211">
              <a:defRPr/>
            </a:pPr>
            <a:endParaRPr lang="en-GB" sz="722" kern="0" dirty="0">
              <a:solidFill>
                <a:sysClr val="windowText" lastClr="000000"/>
              </a:solidFill>
              <a:latin typeface="EYInterstate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EC702-AA94-4C5B-83DD-96B84F0DA445}"/>
              </a:ext>
            </a:extLst>
          </p:cNvPr>
          <p:cNvSpPr txBox="1"/>
          <p:nvPr/>
        </p:nvSpPr>
        <p:spPr>
          <a:xfrm>
            <a:off x="5458991" y="2252309"/>
            <a:ext cx="636963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3211">
              <a:buClr>
                <a:srgbClr val="FFE600"/>
              </a:buClr>
              <a:buSzPct val="70000"/>
              <a:defRPr/>
            </a:pPr>
            <a:r>
              <a:rPr lang="en-IN" sz="2800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SPICES Board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6F19E-CCBF-44B6-8C45-B6F6B886D5D7}"/>
              </a:ext>
            </a:extLst>
          </p:cNvPr>
          <p:cNvSpPr/>
          <p:nvPr/>
        </p:nvSpPr>
        <p:spPr>
          <a:xfrm rot="18900000" flipH="1">
            <a:off x="1877717" y="1130182"/>
            <a:ext cx="2818668" cy="2869594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21" tIns="45660" rIns="91321" bIns="456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211">
              <a:defRPr/>
            </a:pPr>
            <a:endParaRPr lang="en-IN" sz="1198" kern="0" dirty="0">
              <a:solidFill>
                <a:srgbClr val="2E2E38"/>
              </a:solidFill>
              <a:latin typeface="EYInterstate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28FE6-1AE8-48D4-A6BA-149FD6B5D0E8}"/>
              </a:ext>
            </a:extLst>
          </p:cNvPr>
          <p:cNvSpPr/>
          <p:nvPr/>
        </p:nvSpPr>
        <p:spPr>
          <a:xfrm rot="18900000" flipH="1">
            <a:off x="2145143" y="1470967"/>
            <a:ext cx="2238808" cy="2188024"/>
          </a:xfrm>
          <a:prstGeom prst="rect">
            <a:avLst/>
          </a:pr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211">
              <a:defRPr/>
            </a:pPr>
            <a:endParaRPr lang="en-IN" sz="1798" kern="0" dirty="0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5667D88-6994-4BDC-86D5-0819565EFB07}"/>
              </a:ext>
            </a:extLst>
          </p:cNvPr>
          <p:cNvSpPr txBox="1">
            <a:spLocks/>
          </p:cNvSpPr>
          <p:nvPr/>
        </p:nvSpPr>
        <p:spPr>
          <a:xfrm>
            <a:off x="1672145" y="2212247"/>
            <a:ext cx="3150384" cy="70546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394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399" b="0" kern="1200">
                <a:solidFill>
                  <a:schemeClr val="bg1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algn="ctr" defTabSz="912755">
              <a:defRPr/>
            </a:pPr>
            <a:r>
              <a:rPr lang="en-US" sz="5393" b="1" dirty="0">
                <a:solidFill>
                  <a:srgbClr val="2E2E38"/>
                </a:solidFill>
              </a:rPr>
              <a:t>6</a:t>
            </a:r>
            <a:endParaRPr lang="en-GB" sz="5393" b="1" dirty="0">
              <a:solidFill>
                <a:srgbClr val="2E2E38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BAA6B5-5D57-46E9-BBDE-F361B596540E}"/>
              </a:ext>
            </a:extLst>
          </p:cNvPr>
          <p:cNvGrpSpPr/>
          <p:nvPr/>
        </p:nvGrpSpPr>
        <p:grpSpPr>
          <a:xfrm>
            <a:off x="1538590" y="1907145"/>
            <a:ext cx="3496924" cy="1203333"/>
            <a:chOff x="2427605" y="2804160"/>
            <a:chExt cx="4307840" cy="120396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ED45833-EBCA-44D5-873F-31B6F791A9DF}"/>
                </a:ext>
              </a:extLst>
            </p:cNvPr>
            <p:cNvCxnSpPr>
              <a:cxnSpLocks/>
            </p:cNvCxnSpPr>
            <p:nvPr/>
          </p:nvCxnSpPr>
          <p:spPr>
            <a:xfrm>
              <a:off x="2427605" y="280416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3BB150A-7CF1-4DFD-89BD-DFA81AB1B803}"/>
                </a:ext>
              </a:extLst>
            </p:cNvPr>
            <p:cNvCxnSpPr/>
            <p:nvPr/>
          </p:nvCxnSpPr>
          <p:spPr>
            <a:xfrm>
              <a:off x="2427605" y="400812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8662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94B1FF4C-EF06-F32A-384D-A5BFB8596A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541955"/>
              </p:ext>
            </p:extLst>
          </p:nvPr>
        </p:nvGraphicFramePr>
        <p:xfrm>
          <a:off x="242293" y="246578"/>
          <a:ext cx="11321058" cy="59301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0087">
                  <a:extLst>
                    <a:ext uri="{9D8B030D-6E8A-4147-A177-3AD203B41FA5}">
                      <a16:colId xmlns:a16="http://schemas.microsoft.com/office/drawing/2014/main" val="3203241384"/>
                    </a:ext>
                  </a:extLst>
                </a:gridCol>
                <a:gridCol w="975345">
                  <a:extLst>
                    <a:ext uri="{9D8B030D-6E8A-4147-A177-3AD203B41FA5}">
                      <a16:colId xmlns:a16="http://schemas.microsoft.com/office/drawing/2014/main" val="3108796330"/>
                    </a:ext>
                  </a:extLst>
                </a:gridCol>
                <a:gridCol w="2186826">
                  <a:extLst>
                    <a:ext uri="{9D8B030D-6E8A-4147-A177-3AD203B41FA5}">
                      <a16:colId xmlns:a16="http://schemas.microsoft.com/office/drawing/2014/main" val="2999953659"/>
                    </a:ext>
                  </a:extLst>
                </a:gridCol>
                <a:gridCol w="7818800">
                  <a:extLst>
                    <a:ext uri="{9D8B030D-6E8A-4147-A177-3AD203B41FA5}">
                      <a16:colId xmlns:a16="http://schemas.microsoft.com/office/drawing/2014/main" val="2087015765"/>
                    </a:ext>
                  </a:extLst>
                </a:gridCol>
              </a:tblGrid>
              <a:tr h="67555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Scheme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Assistance for FPOs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26871"/>
                  </a:ext>
                </a:extLst>
              </a:tr>
              <a:tr h="259645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Special FPOs for Spices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3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Export Development &amp; Promotion for Spices</a:t>
                      </a: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IN" sz="1400" b="1" u="none" dirty="0">
                          <a:solidFill>
                            <a:schemeClr val="bg2"/>
                          </a:solidFill>
                          <a:latin typeface="+mj-lt"/>
                        </a:rPr>
                        <a:t>Infrastructure Development-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N" sz="1400" u="none" dirty="0">
                          <a:solidFill>
                            <a:schemeClr val="bg2"/>
                          </a:solidFill>
                          <a:latin typeface="+mj-lt"/>
                        </a:rPr>
                        <a:t>Assistance to exporters for Rapid Food Testing Devices and Kits- 75% of Rapid quality, safety testing device and kits subject to maximum of </a:t>
                      </a:r>
                      <a:r>
                        <a:rPr lang="en-IN" sz="1400" b="1" u="none" dirty="0">
                          <a:solidFill>
                            <a:schemeClr val="bg2"/>
                          </a:solidFill>
                          <a:latin typeface="+mj-lt"/>
                        </a:rPr>
                        <a:t>Rs.15 lakhs for FPO exporters</a:t>
                      </a:r>
                      <a:r>
                        <a:rPr lang="en-IN" sz="1400" u="none" dirty="0">
                          <a:solidFill>
                            <a:schemeClr val="bg2"/>
                          </a:solidFill>
                          <a:latin typeface="+mj-lt"/>
                        </a:rPr>
                        <a:t>.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N" sz="1400" u="none" dirty="0">
                          <a:solidFill>
                            <a:schemeClr val="bg2"/>
                          </a:solidFill>
                          <a:latin typeface="+mj-lt"/>
                        </a:rPr>
                        <a:t>Assistance for implementation of food safety and quality assurance mechanisms/ certifications- 75% of the cost of certification subject to a maximum of </a:t>
                      </a:r>
                      <a:r>
                        <a:rPr lang="en-IN" sz="1400" b="1" u="none" dirty="0">
                          <a:solidFill>
                            <a:schemeClr val="bg2"/>
                          </a:solidFill>
                          <a:latin typeface="+mj-lt"/>
                        </a:rPr>
                        <a:t>Rs.7.50 lakhs for FPO exporters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N" sz="1400" u="none" dirty="0">
                          <a:solidFill>
                            <a:schemeClr val="bg2"/>
                          </a:solidFill>
                          <a:latin typeface="+mj-lt"/>
                        </a:rPr>
                        <a:t>Adoption of Hi- Tech/Technology Upgradation &amp; Setting up/ upgradation of in-house labs- 75% of the cost of machinery &amp; accessories subject to a maximum </a:t>
                      </a:r>
                      <a:r>
                        <a:rPr lang="en-IN" sz="1400" b="1" u="none" dirty="0">
                          <a:solidFill>
                            <a:schemeClr val="bg2"/>
                          </a:solidFill>
                          <a:latin typeface="+mj-lt"/>
                        </a:rPr>
                        <a:t>of Rs.1.50 crore for FPO exporters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N" sz="1400" u="none" dirty="0">
                          <a:solidFill>
                            <a:schemeClr val="bg2"/>
                          </a:solidFill>
                          <a:latin typeface="+mj-lt"/>
                        </a:rPr>
                        <a:t>Assistance To Exporters For Installing Primary Processing Equipment For Spices- 75% of the cost of equipment &amp; accessories subject to maximum of </a:t>
                      </a:r>
                      <a:r>
                        <a:rPr lang="en-IN" sz="1400" b="1" u="none" dirty="0">
                          <a:solidFill>
                            <a:schemeClr val="bg2"/>
                          </a:solidFill>
                          <a:latin typeface="+mj-lt"/>
                        </a:rPr>
                        <a:t>Rs.15 lakhs for FPO exporters.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22350"/>
                  </a:ext>
                </a:extLst>
              </a:tr>
              <a:tr h="2596458"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3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dirty="0">
                        <a:solidFill>
                          <a:schemeClr val="bg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indent="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IN" sz="14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Trade Promotion-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N" sz="1400" u="none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Assistance for exporters for sending business samples abroad- 75% of the courier charges subject to a maximum of </a:t>
                      </a:r>
                      <a:r>
                        <a:rPr lang="en-IN" sz="1400" b="1" u="none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Rs. 2.25 lakhs FPO exporters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N" sz="1400" u="none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Packaging development, Bar Coding, QR code, EPC / RFID- 75% of the cost as assistance subject to a maximum of </a:t>
                      </a:r>
                      <a:r>
                        <a:rPr lang="en-IN" sz="1400" b="1" u="none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Rs.2.25 lakhs for FPO exporters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N" sz="1400" u="none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Participation in International fairs/meetings/ seminars/ Trainings-  75 % of the cost of air fare subject to a maximum of Rs.2.25 lakhs per annum &amp; 75 % of the cost of stall rent, subject to a maximum of </a:t>
                      </a:r>
                      <a:r>
                        <a:rPr lang="en-IN" sz="1400" b="1" u="none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Rs 7.50 lakh per annum as cost of stall rent for FPO exporters</a:t>
                      </a:r>
                    </a:p>
                    <a:p>
                      <a:pPr marL="285750" indent="-285750" algn="l" fontAlgn="b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IN" sz="14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https://www.indianspices.com/box5_programmes_schemes.html</a:t>
                      </a:r>
                      <a:r>
                        <a:rPr lang="en-IN" sz="14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306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727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7FC5C-AC24-F116-B5C8-C3A305615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9" y="2732600"/>
            <a:ext cx="10972800" cy="590880"/>
          </a:xfrm>
        </p:spPr>
        <p:txBody>
          <a:bodyPr/>
          <a:lstStyle/>
          <a:p>
            <a:pPr algn="ctr"/>
            <a:r>
              <a:rPr lang="en-IN" sz="4000" b="1">
                <a:latin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43059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45AB16-BC44-4B94-91BA-8DD101C71C8A}"/>
              </a:ext>
            </a:extLst>
          </p:cNvPr>
          <p:cNvSpPr/>
          <p:nvPr/>
        </p:nvSpPr>
        <p:spPr>
          <a:xfrm>
            <a:off x="661829" y="1352549"/>
            <a:ext cx="10868342" cy="3990975"/>
          </a:xfrm>
          <a:prstGeom prst="rect">
            <a:avLst/>
          </a:prstGeom>
          <a:solidFill>
            <a:schemeClr val="bg2">
              <a:alpha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943"/>
            <a:endParaRPr lang="en-IN" sz="1199">
              <a:solidFill>
                <a:srgbClr val="FFFFFF"/>
              </a:solidFill>
              <a:latin typeface="EYInterstate 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9DD846-ECF7-4A8A-9A99-208F649B3E4E}"/>
              </a:ext>
            </a:extLst>
          </p:cNvPr>
          <p:cNvSpPr/>
          <p:nvPr/>
        </p:nvSpPr>
        <p:spPr>
          <a:xfrm>
            <a:off x="2864114" y="2534197"/>
            <a:ext cx="6463771" cy="86177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defTabSz="913943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</a:pPr>
            <a:r>
              <a:rPr lang="en-IN" sz="2800" dirty="0">
                <a:solidFill>
                  <a:srgbClr val="FFFFFF"/>
                </a:solidFill>
                <a:latin typeface="EYInterstate Light"/>
                <a:cs typeface="Arial" panose="020B0604020202020204" pitchFamily="34" charset="0"/>
              </a:rPr>
              <a:t>Reservation made for FPOs under the existing Schemes of the </a:t>
            </a:r>
            <a:r>
              <a:rPr lang="en-IN" sz="2800" dirty="0" err="1">
                <a:solidFill>
                  <a:srgbClr val="FFFFFF"/>
                </a:solidFill>
                <a:latin typeface="EYInterstate Light"/>
                <a:cs typeface="Arial" panose="020B0604020202020204" pitchFamily="34" charset="0"/>
              </a:rPr>
              <a:t>Departmant</a:t>
            </a:r>
            <a:r>
              <a:rPr lang="en-IN" sz="2800" dirty="0">
                <a:solidFill>
                  <a:srgbClr val="FFFFFF"/>
                </a:solidFill>
                <a:latin typeface="EYInterstate Light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FFFFF"/>
              </a:solidFill>
              <a:latin typeface="EYInterstate Light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A31AFE-7562-4667-A388-4E54D7588630}"/>
              </a:ext>
            </a:extLst>
          </p:cNvPr>
          <p:cNvSpPr/>
          <p:nvPr/>
        </p:nvSpPr>
        <p:spPr>
          <a:xfrm>
            <a:off x="4498317" y="1356420"/>
            <a:ext cx="3195364" cy="158055"/>
          </a:xfrm>
          <a:prstGeom prst="rect">
            <a:avLst/>
          </a:prstGeom>
          <a:solidFill>
            <a:srgbClr val="FFE6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943"/>
            <a:endParaRPr lang="en-IN" sz="1199">
              <a:solidFill>
                <a:srgbClr val="FFFFFF"/>
              </a:solidFill>
              <a:latin typeface="EYInterstate Ligh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C83870-B51A-4F68-A86B-20D5FBA76D2A}"/>
              </a:ext>
            </a:extLst>
          </p:cNvPr>
          <p:cNvCxnSpPr>
            <a:cxnSpLocks/>
          </p:cNvCxnSpPr>
          <p:nvPr/>
        </p:nvCxnSpPr>
        <p:spPr>
          <a:xfrm flipV="1">
            <a:off x="1321140" y="4463246"/>
            <a:ext cx="8965860" cy="22847"/>
          </a:xfrm>
          <a:prstGeom prst="line">
            <a:avLst/>
          </a:prstGeom>
          <a:ln w="9525">
            <a:solidFill>
              <a:schemeClr val="bg1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46F6497-AF14-49D7-B0C4-A4CB8E1AF850}"/>
              </a:ext>
            </a:extLst>
          </p:cNvPr>
          <p:cNvSpPr/>
          <p:nvPr/>
        </p:nvSpPr>
        <p:spPr>
          <a:xfrm flipV="1">
            <a:off x="1890163" y="4415693"/>
            <a:ext cx="7777712" cy="47554"/>
          </a:xfrm>
          <a:prstGeom prst="rect">
            <a:avLst/>
          </a:prstGeom>
          <a:solidFill>
            <a:srgbClr val="FFE6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943"/>
            <a:endParaRPr lang="en-IN" sz="1199">
              <a:solidFill>
                <a:srgbClr val="FFFFFF"/>
              </a:solidFill>
              <a:latin typeface="EYInterstate Light"/>
            </a:endParaRPr>
          </a:p>
        </p:txBody>
      </p:sp>
    </p:spTree>
    <p:extLst>
      <p:ext uri="{BB962C8B-B14F-4D97-AF65-F5344CB8AC3E}">
        <p14:creationId xmlns:p14="http://schemas.microsoft.com/office/powerpoint/2010/main" val="88940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F2E65D-AB19-4E3C-9C37-4804B839D4FA}"/>
              </a:ext>
            </a:extLst>
          </p:cNvPr>
          <p:cNvSpPr/>
          <p:nvPr/>
        </p:nvSpPr>
        <p:spPr>
          <a:xfrm>
            <a:off x="2222147" y="1600203"/>
            <a:ext cx="9963508" cy="1735100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211">
              <a:defRPr/>
            </a:pPr>
            <a:endParaRPr lang="en-IN" sz="1198" kern="0" dirty="0">
              <a:solidFill>
                <a:srgbClr val="F2F2F2"/>
              </a:solidFill>
              <a:latin typeface="EYInterstate Light"/>
            </a:endParaRPr>
          </a:p>
        </p:txBody>
      </p:sp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C9E68582-38E4-4716-B7DE-2CE99F4D0ABB}"/>
              </a:ext>
            </a:extLst>
          </p:cNvPr>
          <p:cNvSpPr txBox="1">
            <a:spLocks/>
          </p:cNvSpPr>
          <p:nvPr/>
        </p:nvSpPr>
        <p:spPr>
          <a:xfrm>
            <a:off x="769295" y="4652957"/>
            <a:ext cx="57075" cy="110980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211">
              <a:defRPr/>
            </a:pPr>
            <a:fld id="{8B680765-40E2-AC40-8F5D-C6BB6AC8B5D5}" type="slidenum">
              <a:rPr lang="en-GB" sz="722" kern="0">
                <a:solidFill>
                  <a:sysClr val="windowText" lastClr="000000"/>
                </a:solidFill>
                <a:latin typeface="EYInterstate Light"/>
              </a:rPr>
              <a:pPr defTabSz="913211">
                <a:defRPr/>
              </a:pPr>
              <a:t>3</a:t>
            </a:fld>
            <a:endParaRPr lang="en-GB" sz="722" kern="0" dirty="0">
              <a:solidFill>
                <a:sysClr val="windowText" lastClr="000000"/>
              </a:solidFill>
              <a:latin typeface="EYInterstate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EC702-AA94-4C5B-83DD-96B84F0DA445}"/>
              </a:ext>
            </a:extLst>
          </p:cNvPr>
          <p:cNvSpPr txBox="1"/>
          <p:nvPr/>
        </p:nvSpPr>
        <p:spPr>
          <a:xfrm>
            <a:off x="5680854" y="1729090"/>
            <a:ext cx="6631647" cy="147732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3211">
              <a:buClr>
                <a:srgbClr val="FFE600"/>
              </a:buClr>
              <a:buSzPct val="70000"/>
              <a:defRPr/>
            </a:pPr>
            <a:r>
              <a:rPr lang="en-IN" sz="3200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Ministry Of Agriculture &amp; Farmers Welfare</a:t>
            </a:r>
            <a:endParaRPr lang="en-IN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3211">
              <a:buClr>
                <a:srgbClr val="FFE600"/>
              </a:buClr>
              <a:buSzPct val="70000"/>
              <a:defRPr/>
            </a:pPr>
            <a:endParaRPr lang="en-IN" sz="3200" kern="0" dirty="0">
              <a:solidFill>
                <a:srgbClr val="FFE600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6F19E-CCBF-44B6-8C45-B6F6B886D5D7}"/>
              </a:ext>
            </a:extLst>
          </p:cNvPr>
          <p:cNvSpPr/>
          <p:nvPr/>
        </p:nvSpPr>
        <p:spPr>
          <a:xfrm rot="18900000" flipH="1">
            <a:off x="1795590" y="1174632"/>
            <a:ext cx="2912361" cy="2868772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21" tIns="45660" rIns="91321" bIns="456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211">
              <a:defRPr/>
            </a:pPr>
            <a:endParaRPr lang="en-IN" sz="1198" kern="0" dirty="0">
              <a:solidFill>
                <a:srgbClr val="2E2E38"/>
              </a:solidFill>
              <a:latin typeface="EYInterstate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28FE6-1AE8-48D4-A6BA-149FD6B5D0E8}"/>
              </a:ext>
            </a:extLst>
          </p:cNvPr>
          <p:cNvSpPr/>
          <p:nvPr/>
        </p:nvSpPr>
        <p:spPr>
          <a:xfrm rot="18900000" flipH="1">
            <a:off x="1972644" y="1415119"/>
            <a:ext cx="2549385" cy="2455011"/>
          </a:xfrm>
          <a:prstGeom prst="rect">
            <a:avLst/>
          </a:pr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211">
              <a:defRPr/>
            </a:pPr>
            <a:endParaRPr lang="en-IN" sz="1798" kern="0" dirty="0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5667D88-6994-4BDC-86D5-0819565EFB07}"/>
              </a:ext>
            </a:extLst>
          </p:cNvPr>
          <p:cNvSpPr txBox="1">
            <a:spLocks/>
          </p:cNvSpPr>
          <p:nvPr/>
        </p:nvSpPr>
        <p:spPr>
          <a:xfrm>
            <a:off x="1672145" y="2212247"/>
            <a:ext cx="3150384" cy="70546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394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399" b="0" kern="1200">
                <a:solidFill>
                  <a:schemeClr val="bg1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algn="ctr" defTabSz="912755">
              <a:defRPr/>
            </a:pPr>
            <a:r>
              <a:rPr lang="en-US" altLang="en-US" sz="5393" b="1" dirty="0">
                <a:solidFill>
                  <a:srgbClr val="2E2E38"/>
                </a:solidFill>
              </a:rPr>
              <a:t>1</a:t>
            </a:r>
            <a:endParaRPr lang="en-GB" sz="5393" b="1" dirty="0">
              <a:solidFill>
                <a:srgbClr val="2E2E38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BAA6B5-5D57-46E9-BBDE-F361B596540E}"/>
              </a:ext>
            </a:extLst>
          </p:cNvPr>
          <p:cNvGrpSpPr/>
          <p:nvPr/>
        </p:nvGrpSpPr>
        <p:grpSpPr>
          <a:xfrm>
            <a:off x="1538590" y="1907145"/>
            <a:ext cx="3496924" cy="1203333"/>
            <a:chOff x="2427605" y="2804160"/>
            <a:chExt cx="4307840" cy="120396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ED45833-EBCA-44D5-873F-31B6F791A9DF}"/>
                </a:ext>
              </a:extLst>
            </p:cNvPr>
            <p:cNvCxnSpPr>
              <a:cxnSpLocks/>
            </p:cNvCxnSpPr>
            <p:nvPr/>
          </p:nvCxnSpPr>
          <p:spPr>
            <a:xfrm>
              <a:off x="2427605" y="280416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3BB150A-7CF1-4DFD-89BD-DFA81AB1B803}"/>
                </a:ext>
              </a:extLst>
            </p:cNvPr>
            <p:cNvCxnSpPr/>
            <p:nvPr/>
          </p:nvCxnSpPr>
          <p:spPr>
            <a:xfrm>
              <a:off x="2427605" y="400812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469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7B8D336-8B83-31A2-7CDE-D57AB0079B3B}"/>
              </a:ext>
            </a:extLst>
          </p:cNvPr>
          <p:cNvSpPr txBox="1">
            <a:spLocks/>
          </p:cNvSpPr>
          <p:nvPr/>
        </p:nvSpPr>
        <p:spPr>
          <a:xfrm>
            <a:off x="0" y="208801"/>
            <a:ext cx="12192000" cy="459361"/>
          </a:xfrm>
          <a:prstGeom prst="rect">
            <a:avLst/>
          </a:prstGeom>
          <a:solidFill>
            <a:srgbClr val="E7E6E6">
              <a:lumMod val="5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FFE600"/>
                </a:solidFill>
                <a:latin typeface="EYInterstate" panose="02000503020000020004" pitchFamily="2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Reservation Made for FPOs under Existing Scheme</a:t>
            </a:r>
            <a:endParaRPr kumimoji="0" lang="en-I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B1E5F70F-BE7D-93E3-4748-7A914F553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40391"/>
              </p:ext>
            </p:extLst>
          </p:nvPr>
        </p:nvGraphicFramePr>
        <p:xfrm>
          <a:off x="104776" y="692786"/>
          <a:ext cx="11811000" cy="58305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9812">
                  <a:extLst>
                    <a:ext uri="{9D8B030D-6E8A-4147-A177-3AD203B41FA5}">
                      <a16:colId xmlns:a16="http://schemas.microsoft.com/office/drawing/2014/main" val="3203241384"/>
                    </a:ext>
                  </a:extLst>
                </a:gridCol>
                <a:gridCol w="1345508">
                  <a:extLst>
                    <a:ext uri="{9D8B030D-6E8A-4147-A177-3AD203B41FA5}">
                      <a16:colId xmlns:a16="http://schemas.microsoft.com/office/drawing/2014/main" val="3108796330"/>
                    </a:ext>
                  </a:extLst>
                </a:gridCol>
                <a:gridCol w="2529556">
                  <a:extLst>
                    <a:ext uri="{9D8B030D-6E8A-4147-A177-3AD203B41FA5}">
                      <a16:colId xmlns:a16="http://schemas.microsoft.com/office/drawing/2014/main" val="2999953659"/>
                    </a:ext>
                  </a:extLst>
                </a:gridCol>
                <a:gridCol w="7586124">
                  <a:extLst>
                    <a:ext uri="{9D8B030D-6E8A-4147-A177-3AD203B41FA5}">
                      <a16:colId xmlns:a16="http://schemas.microsoft.com/office/drawing/2014/main" val="2087015765"/>
                    </a:ext>
                  </a:extLst>
                </a:gridCol>
              </a:tblGrid>
              <a:tr h="6994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Scheme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Assistance for FPOs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26871"/>
                  </a:ext>
                </a:extLst>
              </a:tr>
              <a:tr h="175067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Rainfed Farming System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Per Drop More Crop (PDMC) under RKVY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Financial Assistance of 140 Crore (BE).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Physical allocation of 55,000 Ha (under Micro Irrigation) through Cluster &amp; PPP approach for FPOs.</a:t>
                      </a:r>
                    </a:p>
                    <a:p>
                      <a:pPr marL="285750" marR="0" lvl="0" indent="-28575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Beneficiary contribution stipulated under the scheme would be 55% of the cost of Micro-Irrigation system.</a:t>
                      </a:r>
                    </a:p>
                    <a:p>
                      <a:pPr marL="285750" marR="0" lvl="0" indent="-28575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Administrative institutional charges @3% of the cost of the project.</a:t>
                      </a:r>
                    </a:p>
                    <a:p>
                      <a:pPr marL="285750" marR="0" lvl="0" indent="-28575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2"/>
                        </a:rPr>
                        <a:t>https://www.myscheme.gov.in/schemes/pmksypdmc</a:t>
                      </a: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en-IN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241607"/>
                  </a:ext>
                </a:extLst>
              </a:tr>
              <a:tr h="90539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RKVY Division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RKVY-DPR Components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Overall Financial allocation – Rs 1534.73 Cr for 2023-24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Targeted allocation for FPOs made under the scheme are decided and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approved by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the SLSC of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the </a:t>
                      </a:r>
                      <a:r>
                        <a:rPr lang="en-US" sz="1400" spc="-2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State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dirty="0">
                          <a:solidFill>
                            <a:srgbClr val="0D0D0D"/>
                          </a:solidFill>
                          <a:effectLst/>
                          <a:latin typeface="+mj-lt"/>
                          <a:hlinkClick r:id="rId3"/>
                        </a:rPr>
                        <a:t>https://www.myscheme.gov.in/schemes/rkvy</a:t>
                      </a:r>
                      <a:r>
                        <a:rPr lang="en-IN" sz="1400" b="0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943611"/>
                  </a:ext>
                </a:extLst>
              </a:tr>
              <a:tr h="20857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MIDH division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Mission on Integrated Development of Horticulture (MIDH)</a:t>
                      </a:r>
                      <a:endParaRPr lang="en-IN" sz="14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Post-harvest management and marketing infrastructure accessible via state-led schemes. States to decide on activities and provisions in the Annual Action Plan (AAP).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A minimum of 5% of physical and financial targets in the approved AAP 2023-24 should be allocated to FPOs.</a:t>
                      </a:r>
                      <a:endParaRPr lang="en-IN" sz="1400" b="0" i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Assistance will be provided @ 100% of total cost to public sector where e</a:t>
                      </a: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stimated cost of vegetable seed production is Rs. 35,000 per ha for open pollinated crops </a:t>
                      </a:r>
                      <a:r>
                        <a:rPr lang="en-IN" sz="1400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400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Rs. 1.50 lakh per ha f</a:t>
                      </a: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hybrid vegetable seeds.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https://www.myscheme.gov.in/schemes/midh</a:t>
                      </a: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34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37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7B8D336-8B83-31A2-7CDE-D57AB0079B3B}"/>
              </a:ext>
            </a:extLst>
          </p:cNvPr>
          <p:cNvSpPr txBox="1">
            <a:spLocks/>
          </p:cNvSpPr>
          <p:nvPr/>
        </p:nvSpPr>
        <p:spPr>
          <a:xfrm>
            <a:off x="0" y="208801"/>
            <a:ext cx="12192000" cy="459361"/>
          </a:xfrm>
          <a:prstGeom prst="rect">
            <a:avLst/>
          </a:prstGeom>
          <a:solidFill>
            <a:srgbClr val="E7E6E6">
              <a:lumMod val="5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FFE600"/>
                </a:solidFill>
                <a:latin typeface="EYInterstate" panose="02000503020000020004" pitchFamily="2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Reservation Made for FPOs under Existing Scheme</a:t>
            </a:r>
            <a:endParaRPr kumimoji="0" lang="en-I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B1E5F70F-BE7D-93E3-4748-7A914F553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77976"/>
              </p:ext>
            </p:extLst>
          </p:nvPr>
        </p:nvGraphicFramePr>
        <p:xfrm>
          <a:off x="205483" y="702118"/>
          <a:ext cx="11710292" cy="59864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6829">
                  <a:extLst>
                    <a:ext uri="{9D8B030D-6E8A-4147-A177-3AD203B41FA5}">
                      <a16:colId xmlns:a16="http://schemas.microsoft.com/office/drawing/2014/main" val="3203241384"/>
                    </a:ext>
                  </a:extLst>
                </a:gridCol>
                <a:gridCol w="981213">
                  <a:extLst>
                    <a:ext uri="{9D8B030D-6E8A-4147-A177-3AD203B41FA5}">
                      <a16:colId xmlns:a16="http://schemas.microsoft.com/office/drawing/2014/main" val="3108796330"/>
                    </a:ext>
                  </a:extLst>
                </a:gridCol>
                <a:gridCol w="2860809">
                  <a:extLst>
                    <a:ext uri="{9D8B030D-6E8A-4147-A177-3AD203B41FA5}">
                      <a16:colId xmlns:a16="http://schemas.microsoft.com/office/drawing/2014/main" val="2999953659"/>
                    </a:ext>
                  </a:extLst>
                </a:gridCol>
                <a:gridCol w="7521441">
                  <a:extLst>
                    <a:ext uri="{9D8B030D-6E8A-4147-A177-3AD203B41FA5}">
                      <a16:colId xmlns:a16="http://schemas.microsoft.com/office/drawing/2014/main" val="2087015765"/>
                    </a:ext>
                  </a:extLst>
                </a:gridCol>
              </a:tblGrid>
              <a:tr h="62198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Scheme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Assistance for FPOs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26871"/>
                  </a:ext>
                </a:extLst>
              </a:tr>
              <a:tr h="214503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Marketing Division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Agricultural Marketing Infrastructure (AMI) sub-scheme of ISAM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en-IN" sz="1400" b="0" i="0" dirty="0">
                        <a:solidFill>
                          <a:srgbClr val="0D0D0D"/>
                        </a:solidFill>
                        <a:effectLst/>
                        <a:latin typeface="+mj-lt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Financial target grant aid of Rs 14 crore from overall Rs 280 Cr as a subsidy component.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Physical target storage component- 50,000 MT (4 projects) from 10 Lakh MT.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Eligibility- Individuals, </a:t>
                      </a:r>
                      <a:r>
                        <a:rPr lang="en-IN" sz="1400" b="0" i="0" kern="1200" dirty="0" err="1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agripreneurs</a:t>
                      </a: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farmers, FPOs, cooperatives, and state agencies. FPOs can receive  </a:t>
                      </a:r>
                      <a:r>
                        <a:rPr lang="en-IN" sz="1400" b="1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33.33% subsidy </a:t>
                      </a: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 developing AMI projects.</a:t>
                      </a:r>
                      <a:endParaRPr lang="en-IN" sz="1400" b="0" i="0" u="sng" kern="1200" dirty="0">
                        <a:solidFill>
                          <a:srgbClr val="0D0D0D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sng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FPOs Beneficiary contribution- 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Minimum promoters- </a:t>
                      </a:r>
                      <a:r>
                        <a:rPr lang="en-IN" sz="1400" b="1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20% of project cost </a:t>
                      </a: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(may vary from 20-50% of the TFO))</a:t>
                      </a:r>
                    </a:p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Minimum term loan – </a:t>
                      </a:r>
                      <a:r>
                        <a:rPr lang="en-IN" sz="1400" b="1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50% of project cost  </a:t>
                      </a: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(may vary 50-80%  of the TFO)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FPOs can availed maximum </a:t>
                      </a:r>
                      <a:r>
                        <a:rPr lang="en-IN" sz="1400" b="1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Rs 50 lakh </a:t>
                      </a: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 storage &amp; </a:t>
                      </a:r>
                      <a:r>
                        <a:rPr lang="en-IN" sz="1400" b="1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Rs 30 Lakh </a:t>
                      </a: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 non-storage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"/>
                        </a:rPr>
                        <a:t>https://www.myscheme.gov.in/schemes/ami</a:t>
                      </a:r>
                      <a:r>
                        <a:rPr lang="en-IN" sz="1400" b="0" i="0" kern="1200" dirty="0">
                          <a:solidFill>
                            <a:srgbClr val="0D0D0D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943611"/>
                  </a:ext>
                </a:extLst>
              </a:tr>
              <a:tr h="82029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Farmer Welfare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Agriculture Infrastructure Fund (AIF)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1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Rs. 5,000.00 Cr. </a:t>
                      </a:r>
                      <a:r>
                        <a:rPr lang="en-IN" sz="1400" b="0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(5% of the total loan amount of Rs. 1 lakh Crore) is earmarked for FPOs.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FPOs can access credit guarantee loans up to </a:t>
                      </a:r>
                      <a:r>
                        <a:rPr lang="en-IN" sz="1400" b="1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Rs. 2.0 Cr </a:t>
                      </a:r>
                      <a:r>
                        <a:rPr lang="en-IN" sz="1400" b="0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with an interest subvention of </a:t>
                      </a:r>
                      <a:r>
                        <a:rPr lang="en-IN" sz="1400" b="1" i="0" dirty="0">
                          <a:solidFill>
                            <a:srgbClr val="0D0D0D"/>
                          </a:solidFill>
                          <a:effectLst/>
                          <a:latin typeface="+mj-lt"/>
                        </a:rPr>
                        <a:t>3% per annum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3"/>
                        </a:rPr>
                        <a:t>https://www.myscheme.gov.in/schemes/aif</a:t>
                      </a: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583838"/>
                  </a:ext>
                </a:extLst>
              </a:tr>
              <a:tr h="119482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NBM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National Bamboo Mission (NBM)</a:t>
                      </a:r>
                      <a:endParaRPr lang="en-IN" sz="14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I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Bamboo Nursery- </a:t>
                      </a: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100% of cost to Govt. sector and </a:t>
                      </a:r>
                      <a:r>
                        <a:rPr lang="en-I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50% of cost to private sector </a:t>
                      </a: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as credit linked back ended subsidy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High density Bamboo plantation- 100% of cost to Govt. sector and 50% of the cost up to 2 ha, </a:t>
                      </a:r>
                      <a:r>
                        <a:rPr lang="en-I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20% of the cost for 2 - 4 Ha </a:t>
                      </a: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(up to 10,000 plants) over 3 years (50:30:20). 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Additional 10% assistance for NE States.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https://www.myscheme.gov.in/schemes/nbm</a:t>
                      </a: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869408"/>
                  </a:ext>
                </a:extLst>
              </a:tr>
              <a:tr h="95444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MOVCDNER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Mission Organic Value Chain Development for North Eastern Region  (MOVCDNER)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The marketing infrastructure shall be within the radius of 25 Km from clusters developed and registered under MOVCDNER. Financial assistance restricted to </a:t>
                      </a:r>
                      <a:r>
                        <a:rPr lang="en-I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75% of total financial </a:t>
                      </a: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outlay (TFO) or maximum budget allocation (Rs. 11.25 lakh per unit).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https://asfac.assam.gov.in/portlets/mission-organic-value-chain-development-for-north-east-region</a:t>
                      </a:r>
                      <a:r>
                        <a:rPr lang="en-IN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7194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E55A1DB-D449-759A-5D9B-188EA4D61F2D}"/>
              </a:ext>
            </a:extLst>
          </p:cNvPr>
          <p:cNvSpPr txBox="1"/>
          <p:nvPr/>
        </p:nvSpPr>
        <p:spPr>
          <a:xfrm>
            <a:off x="9479902" y="6472661"/>
            <a:ext cx="3666930" cy="193899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IN" sz="1200" dirty="0">
                <a:solidFill>
                  <a:schemeClr val="bg1"/>
                </a:solidFill>
              </a:rPr>
              <a:t>TFO – Total Financial Outlay</a:t>
            </a:r>
          </a:p>
        </p:txBody>
      </p:sp>
    </p:spTree>
    <p:extLst>
      <p:ext uri="{BB962C8B-B14F-4D97-AF65-F5344CB8AC3E}">
        <p14:creationId xmlns:p14="http://schemas.microsoft.com/office/powerpoint/2010/main" val="64834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7B8D336-8B83-31A2-7CDE-D57AB0079B3B}"/>
              </a:ext>
            </a:extLst>
          </p:cNvPr>
          <p:cNvSpPr txBox="1">
            <a:spLocks/>
          </p:cNvSpPr>
          <p:nvPr/>
        </p:nvSpPr>
        <p:spPr>
          <a:xfrm>
            <a:off x="0" y="208801"/>
            <a:ext cx="12192000" cy="459361"/>
          </a:xfrm>
          <a:prstGeom prst="rect">
            <a:avLst/>
          </a:prstGeom>
          <a:solidFill>
            <a:srgbClr val="E7E6E6">
              <a:lumMod val="5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FFE600"/>
                </a:solidFill>
                <a:latin typeface="EYInterstate" panose="02000503020000020004" pitchFamily="2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Reservation Made for FPOs under Existing Scheme</a:t>
            </a:r>
            <a:endParaRPr kumimoji="0" lang="en-I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B1E5F70F-BE7D-93E3-4748-7A914F553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359449"/>
              </p:ext>
            </p:extLst>
          </p:nvPr>
        </p:nvGraphicFramePr>
        <p:xfrm>
          <a:off x="205483" y="692787"/>
          <a:ext cx="11786492" cy="60909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9230">
                  <a:extLst>
                    <a:ext uri="{9D8B030D-6E8A-4147-A177-3AD203B41FA5}">
                      <a16:colId xmlns:a16="http://schemas.microsoft.com/office/drawing/2014/main" val="3203241384"/>
                    </a:ext>
                  </a:extLst>
                </a:gridCol>
                <a:gridCol w="793562">
                  <a:extLst>
                    <a:ext uri="{9D8B030D-6E8A-4147-A177-3AD203B41FA5}">
                      <a16:colId xmlns:a16="http://schemas.microsoft.com/office/drawing/2014/main" val="310879633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999953659"/>
                    </a:ext>
                  </a:extLst>
                </a:gridCol>
                <a:gridCol w="7124700">
                  <a:extLst>
                    <a:ext uri="{9D8B030D-6E8A-4147-A177-3AD203B41FA5}">
                      <a16:colId xmlns:a16="http://schemas.microsoft.com/office/drawing/2014/main" val="2087015765"/>
                    </a:ext>
                  </a:extLst>
                </a:gridCol>
              </a:tblGrid>
              <a:tr h="70054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Scheme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Assistance for FPOs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26871"/>
                  </a:ext>
                </a:extLst>
              </a:tr>
              <a:tr h="750437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Schemes For Special FPOs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National Beekeeping &amp; Honey Mission (NBHM)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State Government will be supported for setting up of state BHM to FPOs.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The subsidy approved is 75% in case of FPOs &amp; FPCs, (for NE States 90%)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2"/>
                        </a:rPr>
                        <a:t>https://www.myscheme.gov.in/schemes/nbhm</a:t>
                      </a:r>
                      <a:r>
                        <a:rPr lang="en-IN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434575"/>
                  </a:ext>
                </a:extLst>
              </a:tr>
              <a:tr h="748196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National Mission For Edible Oil- Palm Oil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The assistance for </a:t>
                      </a:r>
                      <a:r>
                        <a:rPr lang="en-IN" sz="1400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RoI</a:t>
                      </a: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states is </a:t>
                      </a:r>
                      <a:r>
                        <a:rPr lang="en-IN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Rs 40.00 lakh </a:t>
                      </a: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as one time grant and Rs. 40.00 lakhs for fund of Rs. 20.00 lakh in the 1</a:t>
                      </a:r>
                      <a:r>
                        <a:rPr lang="en-IN" sz="1400" kern="1200" baseline="300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year and Rs. 20.00 lakh in the 2</a:t>
                      </a:r>
                      <a:r>
                        <a:rPr lang="en-IN" sz="1400" kern="1200" baseline="300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nd </a:t>
                      </a: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year to sustain the seed garden.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3"/>
                        </a:rPr>
                        <a:t>https://nmeo.dac.gov.in/aboutus.aspx</a:t>
                      </a: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745847"/>
                  </a:ext>
                </a:extLst>
              </a:tr>
              <a:tr h="607890"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vMerge="1">
                  <a:txBody>
                    <a:bodyPr/>
                    <a:lstStyle/>
                    <a:p>
                      <a:pPr marL="285750" indent="-285750" algn="ctr" fontAlgn="b">
                        <a:buFont typeface="Arial" panose="020B0604020202020204" pitchFamily="34" charset="0"/>
                        <a:buChar char="•"/>
                      </a:pP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National Mission on Natural Farming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Federation of farmers into FPOs (500 FPOs allocated for natural farming under 10,000 FPO scheme) in contiguous clusters of 1000- 2000 Ha.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4"/>
                        </a:rPr>
                        <a:t>https://naturalfarming.dac.gov.in/</a:t>
                      </a:r>
                      <a:r>
                        <a:rPr lang="en-IN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1959011"/>
                  </a:ext>
                </a:extLst>
              </a:tr>
              <a:tr h="77409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 algn="ctr" fontAlgn="b">
                        <a:buFont typeface="Arial" panose="020B0604020202020204" pitchFamily="34" charset="0"/>
                        <a:buChar char="•"/>
                      </a:pP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Integrated Cold Chain and Value Addition Infrastructure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Assistance percentage – </a:t>
                      </a:r>
                      <a:r>
                        <a:rPr lang="en-IN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50%-75% of the eligible project cost</a:t>
                      </a:r>
                      <a:b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Maximum Grant amount – Rs. 10 Cr. For FPOs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5"/>
                        </a:rPr>
                        <a:t>https://www.mofpi.gov.in/Schemes/cold-chain</a:t>
                      </a: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1913971"/>
                  </a:ext>
                </a:extLst>
              </a:tr>
              <a:tr h="77409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 algn="ctr" fontAlgn="b">
                        <a:buFont typeface="Arial" panose="020B0604020202020204" pitchFamily="34" charset="0"/>
                        <a:buChar char="•"/>
                      </a:pP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Creation / Expansion of Food Processing &amp; Preservation Capacities 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Assistance percentage – </a:t>
                      </a:r>
                      <a:r>
                        <a:rPr lang="en-IN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35%-50% of the eligible project cost</a:t>
                      </a:r>
                      <a:b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IN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Maximum Grant amount – Rs. 5 Cr. For FPOs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6"/>
                        </a:rPr>
                        <a:t>https://www.mofpi.gov.in/Schemes/creation-expansion-food-processing-preservation-capacities-unit-scheme</a:t>
                      </a:r>
                      <a:r>
                        <a:rPr lang="en-IN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3654244"/>
                  </a:ext>
                </a:extLst>
              </a:tr>
              <a:tr h="1295594">
                <a:tc>
                  <a:txBody>
                    <a:bodyPr/>
                    <a:lstStyle/>
                    <a:p>
                      <a:r>
                        <a:rPr lang="en-IN" sz="1400" dirty="0">
                          <a:solidFill>
                            <a:schemeClr val="bg1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M &amp;T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Sub Mission on Agriculture Mechanization (SMAM)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Financial assistance for FPO </a:t>
                      </a:r>
                    </a:p>
                    <a:p>
                      <a:pPr marL="742721" lvl="1" indent="-285750" algn="l" fontAlgn="b">
                        <a:buFont typeface="Courier New" panose="02070309020205020404" pitchFamily="49" charset="0"/>
                        <a:buChar char="o"/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     CHC/Hi-Tech Hubs - 24.59 Cr out of 491.75 Cr</a:t>
                      </a:r>
                    </a:p>
                    <a:p>
                      <a:pPr marL="742721" lvl="1" indent="-285750" algn="l" fontAlgn="b">
                        <a:buFont typeface="Courier New" panose="02070309020205020404" pitchFamily="49" charset="0"/>
                        <a:buChar char="o"/>
                      </a:pPr>
                      <a:r>
                        <a:rPr lang="en-IN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     FMB – 6.10 Cr out of 121.92 Cr</a:t>
                      </a:r>
                    </a:p>
                    <a:p>
                      <a:pPr marL="742721" lvl="1" indent="-285750" algn="l" fontAlgn="b">
                        <a:buFont typeface="Courier New" panose="02070309020205020404" pitchFamily="49" charset="0"/>
                        <a:buChar char="o"/>
                      </a:pPr>
                      <a:r>
                        <a:rPr lang="en-IN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     FMB in NER- 1.33 Cr out of 26.62 Cr</a:t>
                      </a:r>
                      <a:endParaRPr lang="en-IN" sz="1400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FPOs contribution stipulated under the scheme for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CHC/Hi-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-45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Tec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h Hubs-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60%,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-1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-5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FMB-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20%,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FM</a:t>
                      </a:r>
                      <a:r>
                        <a:rPr lang="en-US" sz="1400" b="1" spc="-5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NER-5%</a:t>
                      </a: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7"/>
                        </a:rPr>
                        <a:t>https://www.myscheme.gov.in/schemes/smam</a:t>
                      </a:r>
                      <a:r>
                        <a:rPr lang="en-IN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609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82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F2E65D-AB19-4E3C-9C37-4804B839D4FA}"/>
              </a:ext>
            </a:extLst>
          </p:cNvPr>
          <p:cNvSpPr/>
          <p:nvPr/>
        </p:nvSpPr>
        <p:spPr>
          <a:xfrm>
            <a:off x="2222147" y="1600203"/>
            <a:ext cx="9963508" cy="1735100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211">
              <a:defRPr/>
            </a:pPr>
            <a:endParaRPr lang="en-IN" sz="1198" kern="0" dirty="0">
              <a:solidFill>
                <a:srgbClr val="F2F2F2"/>
              </a:solidFill>
              <a:latin typeface="EYInterstate Light"/>
            </a:endParaRPr>
          </a:p>
        </p:txBody>
      </p:sp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C9E68582-38E4-4716-B7DE-2CE99F4D0ABB}"/>
              </a:ext>
            </a:extLst>
          </p:cNvPr>
          <p:cNvSpPr txBox="1">
            <a:spLocks/>
          </p:cNvSpPr>
          <p:nvPr/>
        </p:nvSpPr>
        <p:spPr>
          <a:xfrm>
            <a:off x="769295" y="4652957"/>
            <a:ext cx="57075" cy="110980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211">
              <a:defRPr/>
            </a:pPr>
            <a:endParaRPr lang="en-GB" sz="722" kern="0" dirty="0">
              <a:solidFill>
                <a:sysClr val="windowText" lastClr="000000"/>
              </a:solidFill>
              <a:latin typeface="EYInterstate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EC702-AA94-4C5B-83DD-96B84F0DA445}"/>
              </a:ext>
            </a:extLst>
          </p:cNvPr>
          <p:cNvSpPr txBox="1"/>
          <p:nvPr/>
        </p:nvSpPr>
        <p:spPr>
          <a:xfrm>
            <a:off x="5680855" y="2252311"/>
            <a:ext cx="636963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3211">
              <a:buClr>
                <a:srgbClr val="FFE600"/>
              </a:buClr>
              <a:buSzPct val="70000"/>
              <a:defRPr/>
            </a:pPr>
            <a:r>
              <a:rPr lang="en-IN" sz="2800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Ministry of Food Processing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6F19E-CCBF-44B6-8C45-B6F6B886D5D7}"/>
              </a:ext>
            </a:extLst>
          </p:cNvPr>
          <p:cNvSpPr/>
          <p:nvPr/>
        </p:nvSpPr>
        <p:spPr>
          <a:xfrm rot="18900000" flipH="1">
            <a:off x="1877717" y="1130182"/>
            <a:ext cx="2818668" cy="2869594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21" tIns="45660" rIns="91321" bIns="456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211">
              <a:defRPr/>
            </a:pPr>
            <a:endParaRPr lang="en-IN" sz="1198" kern="0" dirty="0">
              <a:solidFill>
                <a:srgbClr val="2E2E38"/>
              </a:solidFill>
              <a:latin typeface="EYInterstate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28FE6-1AE8-48D4-A6BA-149FD6B5D0E8}"/>
              </a:ext>
            </a:extLst>
          </p:cNvPr>
          <p:cNvSpPr/>
          <p:nvPr/>
        </p:nvSpPr>
        <p:spPr>
          <a:xfrm rot="18900000" flipH="1">
            <a:off x="2145143" y="1470967"/>
            <a:ext cx="2238808" cy="2188024"/>
          </a:xfrm>
          <a:prstGeom prst="rect">
            <a:avLst/>
          </a:pr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211">
              <a:defRPr/>
            </a:pPr>
            <a:endParaRPr lang="en-IN" sz="1798" kern="0" dirty="0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5667D88-6994-4BDC-86D5-0819565EFB07}"/>
              </a:ext>
            </a:extLst>
          </p:cNvPr>
          <p:cNvSpPr txBox="1">
            <a:spLocks/>
          </p:cNvSpPr>
          <p:nvPr/>
        </p:nvSpPr>
        <p:spPr>
          <a:xfrm>
            <a:off x="1672145" y="2212247"/>
            <a:ext cx="3150384" cy="70546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394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399" b="0" kern="1200">
                <a:solidFill>
                  <a:schemeClr val="bg1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algn="ctr" defTabSz="912755">
              <a:defRPr/>
            </a:pPr>
            <a:r>
              <a:rPr lang="en-US" sz="5393" b="1" dirty="0">
                <a:solidFill>
                  <a:srgbClr val="2E2E38"/>
                </a:solidFill>
              </a:rPr>
              <a:t>2</a:t>
            </a:r>
            <a:endParaRPr lang="en-GB" sz="5393" b="1" dirty="0">
              <a:solidFill>
                <a:srgbClr val="2E2E38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BAA6B5-5D57-46E9-BBDE-F361B596540E}"/>
              </a:ext>
            </a:extLst>
          </p:cNvPr>
          <p:cNvGrpSpPr/>
          <p:nvPr/>
        </p:nvGrpSpPr>
        <p:grpSpPr>
          <a:xfrm>
            <a:off x="1538590" y="1907145"/>
            <a:ext cx="3496924" cy="1203333"/>
            <a:chOff x="2427605" y="2804160"/>
            <a:chExt cx="4307840" cy="120396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ED45833-EBCA-44D5-873F-31B6F791A9DF}"/>
                </a:ext>
              </a:extLst>
            </p:cNvPr>
            <p:cNvCxnSpPr>
              <a:cxnSpLocks/>
            </p:cNvCxnSpPr>
            <p:nvPr/>
          </p:nvCxnSpPr>
          <p:spPr>
            <a:xfrm>
              <a:off x="2427605" y="280416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3BB150A-7CF1-4DFD-89BD-DFA81AB1B803}"/>
                </a:ext>
              </a:extLst>
            </p:cNvPr>
            <p:cNvCxnSpPr/>
            <p:nvPr/>
          </p:nvCxnSpPr>
          <p:spPr>
            <a:xfrm>
              <a:off x="2427605" y="400812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440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7B8D336-8B83-31A2-7CDE-D57AB0079B3B}"/>
              </a:ext>
            </a:extLst>
          </p:cNvPr>
          <p:cNvSpPr txBox="1">
            <a:spLocks/>
          </p:cNvSpPr>
          <p:nvPr/>
        </p:nvSpPr>
        <p:spPr>
          <a:xfrm>
            <a:off x="0" y="208801"/>
            <a:ext cx="12192000" cy="459361"/>
          </a:xfrm>
          <a:prstGeom prst="rect">
            <a:avLst/>
          </a:prstGeom>
          <a:solidFill>
            <a:srgbClr val="E7E6E6">
              <a:lumMod val="5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FFE600"/>
                </a:solidFill>
                <a:latin typeface="EYInterstate" panose="02000503020000020004" pitchFamily="2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Reservation Made for FPOs under Existing Scheme</a:t>
            </a:r>
            <a:endParaRPr kumimoji="0" lang="en-I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B1E5F70F-BE7D-93E3-4748-7A914F553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932274"/>
              </p:ext>
            </p:extLst>
          </p:nvPr>
        </p:nvGraphicFramePr>
        <p:xfrm>
          <a:off x="205483" y="692787"/>
          <a:ext cx="11710292" cy="59003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6829">
                  <a:extLst>
                    <a:ext uri="{9D8B030D-6E8A-4147-A177-3AD203B41FA5}">
                      <a16:colId xmlns:a16="http://schemas.microsoft.com/office/drawing/2014/main" val="3203241384"/>
                    </a:ext>
                  </a:extLst>
                </a:gridCol>
                <a:gridCol w="1183182">
                  <a:extLst>
                    <a:ext uri="{9D8B030D-6E8A-4147-A177-3AD203B41FA5}">
                      <a16:colId xmlns:a16="http://schemas.microsoft.com/office/drawing/2014/main" val="3108796330"/>
                    </a:ext>
                  </a:extLst>
                </a:gridCol>
                <a:gridCol w="2967135">
                  <a:extLst>
                    <a:ext uri="{9D8B030D-6E8A-4147-A177-3AD203B41FA5}">
                      <a16:colId xmlns:a16="http://schemas.microsoft.com/office/drawing/2014/main" val="2999953659"/>
                    </a:ext>
                  </a:extLst>
                </a:gridCol>
                <a:gridCol w="7213146">
                  <a:extLst>
                    <a:ext uri="{9D8B030D-6E8A-4147-A177-3AD203B41FA5}">
                      <a16:colId xmlns:a16="http://schemas.microsoft.com/office/drawing/2014/main" val="2087015765"/>
                    </a:ext>
                  </a:extLst>
                </a:gridCol>
              </a:tblGrid>
              <a:tr h="62198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Scheme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Assistance for FPOs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26871"/>
                  </a:ext>
                </a:extLst>
              </a:tr>
              <a:tr h="1876297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Schemes to Support Processing Units  </a:t>
                      </a: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PM Formalisation of Micro Food Processing Enterprises Scheme (PM FME Scheme)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Credit linked grant </a:t>
                      </a:r>
                      <a:r>
                        <a:rPr lang="en-IN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@35% for the for micro food processing enterprises </a:t>
                      </a:r>
                      <a:r>
                        <a:rPr lang="en-IN" sz="16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subject to a maximum of Rs.10 lakh.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One District One Product (ODOP) approach.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2"/>
                        </a:rPr>
                        <a:t>https://pmfme.mofpi.gov.in/pmfme/#/Home</a:t>
                      </a:r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943611"/>
                  </a:ext>
                </a:extLst>
              </a:tr>
              <a:tr h="820290"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Operation Green </a:t>
                      </a: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Subsidy provided </a:t>
                      </a:r>
                      <a:r>
                        <a:rPr lang="en-IN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@50 % of the cost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Transportation of Eligible Crops from Eligible Production Cluster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Hiring of appropriate storage facilities for Eligible Crops (for maximum period of 3 months)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3"/>
                        </a:rPr>
                        <a:t>https://www.mofpi.gov.in/Schemes/about-operation-greens</a:t>
                      </a:r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583838"/>
                  </a:ext>
                </a:extLst>
              </a:tr>
              <a:tr h="1194828"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Integrated Cold </a:t>
                      </a:r>
                      <a:r>
                        <a:rPr lang="en-US" sz="1600" b="1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Chai</a:t>
                      </a: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 and </a:t>
                      </a:r>
                      <a:r>
                        <a:rPr lang="en-US" sz="1600" b="1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Value</a:t>
                      </a:r>
                      <a:r>
                        <a:rPr lang="en-US" sz="16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Additio</a:t>
                      </a:r>
                      <a:r>
                        <a:rPr lang="en-US" sz="1600" b="1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 </a:t>
                      </a: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Infrastructure</a:t>
                      </a:r>
                      <a:r>
                        <a:rPr lang="en-US" sz="16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Assistance </a:t>
                      </a:r>
                      <a:r>
                        <a:rPr lang="en-US" sz="1600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percentag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 – </a:t>
                      </a:r>
                      <a:r>
                        <a:rPr lang="en-US" sz="1600" b="1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50%-75</a:t>
                      </a:r>
                      <a:r>
                        <a:rPr lang="en-US" sz="1600" b="1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% 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of </a:t>
                      </a:r>
                      <a:r>
                        <a:rPr lang="en-US" sz="1600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the</a:t>
                      </a: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eligibl</a:t>
                      </a:r>
                      <a:r>
                        <a:rPr lang="en-US" sz="1600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 </a:t>
                      </a:r>
                      <a:r>
                        <a:rPr lang="en-US" sz="1600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projec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 cost</a:t>
                      </a: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marR="0" lvl="0" indent="-28575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Maximu</a:t>
                      </a:r>
                      <a:r>
                        <a:rPr lang="en-US" sz="1600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 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Grant </a:t>
                      </a:r>
                      <a:r>
                        <a:rPr lang="en-US" sz="1600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amoun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 – </a:t>
                      </a: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Rs. 10 Cr</a:t>
                      </a:r>
                      <a:r>
                        <a:rPr lang="en-US" sz="1600" b="1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Fo</a:t>
                      </a:r>
                      <a:r>
                        <a:rPr lang="en-US" sz="1600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 FPOs</a:t>
                      </a: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marR="0" lvl="0" indent="-285750" algn="l" defTabSz="913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  <a:hlinkClick r:id="rId4"/>
                        </a:rPr>
                        <a:t>https://www.mofpi.gov.in/Schemes/cold-chain</a:t>
                      </a:r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869408"/>
                  </a:ext>
                </a:extLst>
              </a:tr>
              <a:tr h="954449"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Creation / </a:t>
                      </a:r>
                      <a:r>
                        <a:rPr lang="en-US" sz="1600" b="1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Expansio</a:t>
                      </a: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 o</a:t>
                      </a:r>
                      <a:r>
                        <a:rPr lang="en-US" sz="1600" b="1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 </a:t>
                      </a: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Food</a:t>
                      </a:r>
                      <a:r>
                        <a:rPr lang="en-US" sz="16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Processing &amp; Preservation</a:t>
                      </a:r>
                      <a:r>
                        <a:rPr lang="en-US" sz="16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Capacities</a:t>
                      </a:r>
                      <a:r>
                        <a:rPr lang="en-US" sz="16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Assistance </a:t>
                      </a:r>
                      <a:r>
                        <a:rPr lang="en-US" sz="1600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percentag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 – </a:t>
                      </a:r>
                      <a:r>
                        <a:rPr lang="en-US" sz="1600" b="1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35%-50</a:t>
                      </a:r>
                      <a:r>
                        <a:rPr lang="en-US" sz="1600" b="1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% 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of </a:t>
                      </a:r>
                      <a:r>
                        <a:rPr lang="en-US" sz="1600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the</a:t>
                      </a: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eligibl</a:t>
                      </a:r>
                      <a:r>
                        <a:rPr lang="en-US" sz="1600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 </a:t>
                      </a:r>
                      <a:r>
                        <a:rPr lang="en-US" sz="1600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projec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 cost</a:t>
                      </a: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Maximu</a:t>
                      </a:r>
                      <a:r>
                        <a:rPr lang="en-US" sz="1600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 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Grant </a:t>
                      </a:r>
                      <a:r>
                        <a:rPr lang="en-US" sz="1600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amoun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 – </a:t>
                      </a:r>
                      <a:r>
                        <a:rPr lang="en-US" sz="1600" b="1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Rs. 5 Cr</a:t>
                      </a:r>
                      <a:r>
                        <a:rPr lang="en-US" sz="1600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en-US" sz="160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Fo</a:t>
                      </a:r>
                      <a:r>
                        <a:rPr lang="en-US" sz="1600" spc="-10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 </a:t>
                      </a:r>
                      <a:r>
                        <a:rPr lang="en-US" sz="1600" spc="-5" dirty="0">
                          <a:solidFill>
                            <a:srgbClr val="2E2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FPOs</a:t>
                      </a: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  <a:hlinkClick r:id="rId5"/>
                        </a:rPr>
                        <a:t>https://www.mofpi.gov.in/Schemes/creation-expansion-food-processing-preservation-capacities-unit-scheme</a:t>
                      </a:r>
                      <a:r>
                        <a:rPr lang="en-US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719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1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F2E65D-AB19-4E3C-9C37-4804B839D4FA}"/>
              </a:ext>
            </a:extLst>
          </p:cNvPr>
          <p:cNvSpPr/>
          <p:nvPr/>
        </p:nvSpPr>
        <p:spPr>
          <a:xfrm>
            <a:off x="2222147" y="1600203"/>
            <a:ext cx="9963508" cy="1735100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913211">
              <a:defRPr/>
            </a:pPr>
            <a:endParaRPr lang="en-IN" sz="1198" kern="0" dirty="0">
              <a:solidFill>
                <a:srgbClr val="F2F2F2"/>
              </a:solidFill>
              <a:latin typeface="EYInterstate Light"/>
            </a:endParaRPr>
          </a:p>
        </p:txBody>
      </p:sp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C9E68582-38E4-4716-B7DE-2CE99F4D0ABB}"/>
              </a:ext>
            </a:extLst>
          </p:cNvPr>
          <p:cNvSpPr txBox="1">
            <a:spLocks/>
          </p:cNvSpPr>
          <p:nvPr/>
        </p:nvSpPr>
        <p:spPr>
          <a:xfrm>
            <a:off x="769295" y="4652957"/>
            <a:ext cx="57075" cy="110980"/>
          </a:xfr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211">
              <a:defRPr/>
            </a:pPr>
            <a:endParaRPr lang="en-GB" sz="722" kern="0" dirty="0">
              <a:solidFill>
                <a:sysClr val="windowText" lastClr="000000"/>
              </a:solidFill>
              <a:latin typeface="EYInterstate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EC702-AA94-4C5B-83DD-96B84F0DA445}"/>
              </a:ext>
            </a:extLst>
          </p:cNvPr>
          <p:cNvSpPr txBox="1"/>
          <p:nvPr/>
        </p:nvSpPr>
        <p:spPr>
          <a:xfrm>
            <a:off x="5680855" y="2252311"/>
            <a:ext cx="636963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3211">
              <a:buClr>
                <a:srgbClr val="FFE600"/>
              </a:buClr>
              <a:buSzPct val="70000"/>
              <a:defRPr/>
            </a:pPr>
            <a:r>
              <a:rPr lang="en-IN" sz="2800" kern="0" dirty="0">
                <a:solidFill>
                  <a:srgbClr val="FFE600"/>
                </a:solidFill>
                <a:latin typeface="EYInterstate Light" panose="02000506000000020004" pitchFamily="2" charset="0"/>
              </a:rPr>
              <a:t>Ministry of Micro &amp; Small Enterprises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6F19E-CCBF-44B6-8C45-B6F6B886D5D7}"/>
              </a:ext>
            </a:extLst>
          </p:cNvPr>
          <p:cNvSpPr/>
          <p:nvPr/>
        </p:nvSpPr>
        <p:spPr>
          <a:xfrm rot="18900000" flipH="1">
            <a:off x="1877717" y="1130182"/>
            <a:ext cx="2818668" cy="2869594"/>
          </a:xfrm>
          <a:prstGeom prst="rect">
            <a:avLst/>
          </a:prstGeom>
          <a:solidFill>
            <a:srgbClr val="000000">
              <a:alpha val="74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21" tIns="45660" rIns="91321" bIns="456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3211">
              <a:defRPr/>
            </a:pPr>
            <a:endParaRPr lang="en-IN" sz="1198" kern="0" dirty="0">
              <a:solidFill>
                <a:srgbClr val="2E2E38"/>
              </a:solidFill>
              <a:latin typeface="EYInterstate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28FE6-1AE8-48D4-A6BA-149FD6B5D0E8}"/>
              </a:ext>
            </a:extLst>
          </p:cNvPr>
          <p:cNvSpPr/>
          <p:nvPr/>
        </p:nvSpPr>
        <p:spPr>
          <a:xfrm rot="18900000" flipH="1">
            <a:off x="2145143" y="1470967"/>
            <a:ext cx="2238808" cy="2188024"/>
          </a:xfrm>
          <a:prstGeom prst="rect">
            <a:avLst/>
          </a:pr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211">
              <a:defRPr/>
            </a:pPr>
            <a:endParaRPr lang="en-IN" sz="1798" kern="0" dirty="0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5667D88-6994-4BDC-86D5-0819565EFB07}"/>
              </a:ext>
            </a:extLst>
          </p:cNvPr>
          <p:cNvSpPr txBox="1">
            <a:spLocks/>
          </p:cNvSpPr>
          <p:nvPr/>
        </p:nvSpPr>
        <p:spPr>
          <a:xfrm>
            <a:off x="1672145" y="2212247"/>
            <a:ext cx="3150384" cy="70546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394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399" b="0" kern="1200">
                <a:solidFill>
                  <a:schemeClr val="bg1"/>
                </a:solidFill>
                <a:latin typeface="EYInterstate Light" panose="02000506000000020004" pitchFamily="2" charset="0"/>
                <a:ea typeface="+mj-ea"/>
                <a:cs typeface="Arial" pitchFamily="34" charset="0"/>
              </a:defRPr>
            </a:lvl1pPr>
          </a:lstStyle>
          <a:p>
            <a:pPr algn="ctr" defTabSz="912755">
              <a:defRPr/>
            </a:pPr>
            <a:r>
              <a:rPr lang="en-US" sz="5393" b="1" dirty="0">
                <a:solidFill>
                  <a:srgbClr val="2E2E38"/>
                </a:solidFill>
              </a:rPr>
              <a:t>3</a:t>
            </a:r>
            <a:endParaRPr lang="en-GB" sz="5393" b="1" dirty="0">
              <a:solidFill>
                <a:srgbClr val="2E2E38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BAA6B5-5D57-46E9-BBDE-F361B596540E}"/>
              </a:ext>
            </a:extLst>
          </p:cNvPr>
          <p:cNvGrpSpPr/>
          <p:nvPr/>
        </p:nvGrpSpPr>
        <p:grpSpPr>
          <a:xfrm>
            <a:off x="1538590" y="1907145"/>
            <a:ext cx="3496924" cy="1203333"/>
            <a:chOff x="2427605" y="2804160"/>
            <a:chExt cx="4307840" cy="120396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ED45833-EBCA-44D5-873F-31B6F791A9DF}"/>
                </a:ext>
              </a:extLst>
            </p:cNvPr>
            <p:cNvCxnSpPr>
              <a:cxnSpLocks/>
            </p:cNvCxnSpPr>
            <p:nvPr/>
          </p:nvCxnSpPr>
          <p:spPr>
            <a:xfrm>
              <a:off x="2427605" y="280416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3BB150A-7CF1-4DFD-89BD-DFA81AB1B803}"/>
                </a:ext>
              </a:extLst>
            </p:cNvPr>
            <p:cNvCxnSpPr/>
            <p:nvPr/>
          </p:nvCxnSpPr>
          <p:spPr>
            <a:xfrm>
              <a:off x="2427605" y="4008120"/>
              <a:ext cx="4307840" cy="0"/>
            </a:xfrm>
            <a:prstGeom prst="line">
              <a:avLst/>
            </a:prstGeom>
            <a:ln w="9525">
              <a:solidFill>
                <a:srgbClr val="2E2E3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145802"/>
      </p:ext>
    </p:extLst>
  </p:cSld>
  <p:clrMapOvr>
    <a:masterClrMapping/>
  </p:clrMapOvr>
</p:sld>
</file>

<file path=ppt/theme/theme1.xml><?xml version="1.0" encoding="utf-8"?>
<a:theme xmlns:a="http://schemas.openxmlformats.org/drawingml/2006/main" name="4_EY light background">
  <a:themeElements>
    <a:clrScheme name="Custom 8">
      <a:dk1>
        <a:srgbClr val="FFFFFF"/>
      </a:dk1>
      <a:lt1>
        <a:srgbClr val="2E2E38"/>
      </a:lt1>
      <a:dk2>
        <a:srgbClr val="FFE600"/>
      </a:dk2>
      <a:lt2>
        <a:srgbClr val="000000"/>
      </a:lt2>
      <a:accent1>
        <a:srgbClr val="2DB757"/>
      </a:accent1>
      <a:accent2>
        <a:srgbClr val="27ACAA"/>
      </a:accent2>
      <a:accent3>
        <a:srgbClr val="188CE5"/>
      </a:accent3>
      <a:accent4>
        <a:srgbClr val="3D108A"/>
      </a:accent4>
      <a:accent5>
        <a:srgbClr val="FF4136"/>
      </a:accent5>
      <a:accent6>
        <a:srgbClr val="FF6D00"/>
      </a:accent6>
      <a:hlink>
        <a:srgbClr val="0000FF"/>
      </a:hlink>
      <a:folHlink>
        <a:srgbClr val="800080"/>
      </a:folHlink>
    </a:clrScheme>
    <a:fontScheme name="Custom 1">
      <a:majorFont>
        <a:latin typeface="EYInterstate Light"/>
        <a:ea typeface=""/>
        <a:cs typeface=""/>
      </a:majorFont>
      <a:minorFont>
        <a:latin typeface="EYInterstat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1845</Words>
  <Application>Microsoft Office PowerPoint</Application>
  <PresentationFormat>Widescreen</PresentationFormat>
  <Paragraphs>201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EYInterstate</vt:lpstr>
      <vt:lpstr>EYInterstate Light</vt:lpstr>
      <vt:lpstr>Georgia</vt:lpstr>
      <vt:lpstr>4_EY light background</vt:lpstr>
      <vt:lpstr>Convergence Opportunities for FPOs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Convergence Opportunities for FPOs</dc:title>
  <dc:creator>Diptee B Gaikwad</dc:creator>
  <cp:lastModifiedBy>Vijay Rawat</cp:lastModifiedBy>
  <cp:revision>5</cp:revision>
  <dcterms:created xsi:type="dcterms:W3CDTF">2024-02-12T05:39:56Z</dcterms:created>
  <dcterms:modified xsi:type="dcterms:W3CDTF">2024-03-04T12:28:50Z</dcterms:modified>
</cp:coreProperties>
</file>